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258" r:id="rId6"/>
    <p:sldId id="318" r:id="rId7"/>
    <p:sldId id="319" r:id="rId8"/>
    <p:sldId id="323" r:id="rId9"/>
    <p:sldId id="297" r:id="rId10"/>
    <p:sldId id="260" r:id="rId11"/>
    <p:sldId id="324" r:id="rId12"/>
    <p:sldId id="298" r:id="rId13"/>
    <p:sldId id="321" r:id="rId14"/>
    <p:sldId id="322"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85" autoAdjust="0"/>
  </p:normalViewPr>
  <p:slideViewPr>
    <p:cSldViewPr snapToGrid="0" snapToObjects="1">
      <p:cViewPr varScale="1">
        <p:scale>
          <a:sx n="56" d="100"/>
          <a:sy n="56" d="100"/>
        </p:scale>
        <p:origin x="84" y="10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06/24/2021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a:t>
            </a:r>
            <a:r>
              <a:rPr lang="fi-FI" dirty="0" err="1"/>
              <a:t>Unsplash</a:t>
            </a:r>
            <a:r>
              <a:rPr lang="fi-FI" dirty="0"/>
              <a:t>, </a:t>
            </a:r>
            <a:r>
              <a:rPr lang="en-US" dirty="0"/>
              <a:t>A. N. Komarov / CC BY 3.0, via Wikimedia Commons / </a:t>
            </a:r>
            <a:r>
              <a:rPr lang="en-US" dirty="0" err="1"/>
              <a:t>Roine</a:t>
            </a:r>
            <a:r>
              <a:rPr lang="en-US" dirty="0"/>
              <a:t> </a:t>
            </a:r>
            <a:r>
              <a:rPr lang="en-US" dirty="0" err="1"/>
              <a:t>Piiroinen</a:t>
            </a:r>
            <a:r>
              <a:rPr lang="en-US" dirty="0"/>
              <a:t>, kuviasuomesta.fi / Riitta </a:t>
            </a:r>
            <a:r>
              <a:rPr lang="en-US" dirty="0" err="1"/>
              <a:t>Weijola</a:t>
            </a:r>
            <a:r>
              <a:rPr lang="en-US" dirty="0"/>
              <a:t>, </a:t>
            </a:r>
            <a:r>
              <a:rPr lang="en-US"/>
              <a:t>Vastavalo</a:t>
            </a:r>
            <a:endParaRPr lang="fi-FI"/>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7184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Suurpedoilla on edelleen tärkeä rooli kulttuurissamme. Niillä on oma, monista muista eläinlajeista poikkeava asemansa, joka kumpuaa osin kulttuurihistoriasta ja uskonnosta, mutta osin myös niiden roolista ravintoketjun huipulla. Suurpetoja kohtaa metsässä todella harvoin, mikä lisää niiden salaperäisyyttä. Suurpedot ovat toimineet kuvataiteessa ja kirjallisuudessa innoittajana lukuisiin teoksiin.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Suurpetojen mukaan on nimetty monenlaisia asioita, kuten urheiluseuroja, erilaisia tuotteita, elokuvia ja lauluja. Etenkin urheilun yhteydessä suurpedoille mielletään positiivisia ja tavoiteltavia ominaisuuksia kuten voima, sitkeys, nopeus ja taito.</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330798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Tehtävä: Urheiluseurat, tuotteet ja elokuvat ammentavat suurpedoista </a:t>
            </a:r>
          </a:p>
          <a:p>
            <a:r>
              <a:rPr lang="fi-FI" sz="1200" kern="1200" dirty="0">
                <a:solidFill>
                  <a:schemeClr val="tx1"/>
                </a:solidFill>
                <a:effectLst/>
                <a:latin typeface="+mn-lt"/>
                <a:ea typeface="+mn-ea"/>
                <a:cs typeface="+mn-cs"/>
              </a:rPr>
              <a:t>Pohtikaa yhdessä, kuinka monta esimerkkiä keksitte urheiluseuroista, tuotteista, elokuvista tai lauluista, joissa esiintyy jokin suurpeto? Voitte myös jakautua joukkueisiin ja kilpailla toisianne vastaan!</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408698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Vasemmalla on Susijengin eli Suomen koripallomaajoukkueen logo. Oikealla on jääkiekkojoukkue Tampereen Ilveksen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Logojen käyttöön koulumateriaalissa on saatu kultakin taholta erikseen lupa.</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0855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Vasemmalla on Susijengin eli Suomen koripallomaajoukkueen logo. Oikealla on jääkiekkojoukkue Tampereen Ilveksen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Suomen koripallomaajoukkue Susijengi lähettää koululaisille terveisiä. Joukkueen tunnus on susi, koska se </a:t>
            </a:r>
            <a:r>
              <a:rPr lang="fi-FI" sz="1200" kern="1200" dirty="0">
                <a:solidFill>
                  <a:schemeClr val="tx1"/>
                </a:solidFill>
                <a:effectLst/>
                <a:latin typeface="+mn-lt"/>
                <a:ea typeface="+mn-ea"/>
                <a:cs typeface="+mn-cs"/>
              </a:rPr>
              <a:t>tunnetaan luonnossa vahvana selviytyjänä, joka on yksilöäkin vahvempi toimiessaan laumassa. Susijengin pukukopista löytyy </a:t>
            </a:r>
            <a:r>
              <a:rPr lang="en-US" sz="1200" kern="1200" dirty="0">
                <a:solidFill>
                  <a:schemeClr val="tx1"/>
                </a:solidFill>
                <a:effectLst/>
                <a:latin typeface="+mn-lt"/>
                <a:ea typeface="+mn-ea"/>
                <a:cs typeface="+mn-cs"/>
              </a:rPr>
              <a:t>Rudyard </a:t>
            </a:r>
            <a:r>
              <a:rPr lang="en-US" sz="1200" kern="1200" dirty="0" err="1">
                <a:solidFill>
                  <a:schemeClr val="tx1"/>
                </a:solidFill>
                <a:effectLst/>
                <a:latin typeface="+mn-lt"/>
                <a:ea typeface="+mn-ea"/>
                <a:cs typeface="+mn-cs"/>
              </a:rPr>
              <a:t>Kiplingin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runo</a:t>
            </a:r>
            <a:r>
              <a:rPr lang="en-US" sz="1200" kern="1200" dirty="0">
                <a:solidFill>
                  <a:schemeClr val="tx1"/>
                </a:solidFill>
                <a:effectLst/>
                <a:latin typeface="+mn-lt"/>
                <a:ea typeface="+mn-ea"/>
                <a:cs typeface="+mn-cs"/>
              </a:rPr>
              <a:t> ”Laws of the Jungle”: </a:t>
            </a:r>
            <a:r>
              <a:rPr lang="en-US" sz="1200" i="1" kern="1200" dirty="0">
                <a:solidFill>
                  <a:schemeClr val="tx1"/>
                </a:solidFill>
                <a:effectLst/>
                <a:latin typeface="+mn-lt"/>
                <a:ea typeface="+mn-ea"/>
                <a:cs typeface="+mn-cs"/>
              </a:rPr>
              <a:t>Strength of the Pack is the Wolf, and the strength of the Wolf is the Pack</a:t>
            </a:r>
            <a:r>
              <a:rPr lang="en-US" sz="1200" kern="1200" dirty="0">
                <a:solidFill>
                  <a:schemeClr val="tx1"/>
                </a:solidFill>
                <a:effectLst/>
                <a:latin typeface="+mn-lt"/>
                <a:ea typeface="+mn-ea"/>
                <a:cs typeface="+mn-cs"/>
              </a:rPr>
              <a:t>.</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Logojen käyttöön koulumateriaalissa on saatu kultakin taholta erikseen lupa.</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9805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Ihminen ja suurpetomme karhu, susi, ilves ja ahma ovat eläneet aina rinnakkain. Historiallisesti suurpedoilla on ollut merkittävä rooli ihmisten arjessa ja elämässä: ne ovat olleet sekä uhka että tärkeä saalis. Suhtautuminen suurpetoihin on vaihdellut pelosta ja vihasta kunnioitukseen ja arvostukseen.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64898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Suurpedoista on kautta aikain ollut monenlaisia myyttejä ja uskomuksia. Niistä on myös kerrottu erilaisia tarinoita ja satuja.</a:t>
            </a:r>
          </a:p>
          <a:p>
            <a:endParaRPr lang="fi-FI" sz="1200" b="0" i="1"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Tehtävä: Sadut ja tarinat suurpedoista</a:t>
            </a:r>
          </a:p>
          <a:p>
            <a:r>
              <a:rPr lang="fi-FI" sz="1200" kern="1200" dirty="0">
                <a:solidFill>
                  <a:schemeClr val="tx1"/>
                </a:solidFill>
                <a:effectLst/>
                <a:latin typeface="+mn-lt"/>
                <a:ea typeface="+mn-ea"/>
                <a:cs typeface="+mn-cs"/>
              </a:rPr>
              <a:t>Miettikää, montako satua tai tarinaa muistatte, joissa esiintyy joku suurpedoistamme? Tarinat voivat olla joko perinteisiä kansansatuja tai modernisointeja niistä.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Opettajalle muistiin muutama satu ja tarina: Punahilkka, Kultakutri ja kolme karhua, Pekka ja susi, Poika ja ilves –elokuva, Viidakkokirja, Kolme pientä porsasta, </a:t>
            </a:r>
            <a:r>
              <a:rPr lang="fi-FI" sz="1200" kern="1200" dirty="0" err="1">
                <a:solidFill>
                  <a:schemeClr val="tx1"/>
                </a:solidFill>
                <a:effectLst/>
                <a:latin typeface="+mn-lt"/>
                <a:ea typeface="+mn-ea"/>
                <a:cs typeface="+mn-cs"/>
              </a:rPr>
              <a:t>Sepe</a:t>
            </a:r>
            <a:r>
              <a:rPr lang="fi-FI" sz="1200" kern="1200" dirty="0">
                <a:solidFill>
                  <a:schemeClr val="tx1"/>
                </a:solidFill>
                <a:effectLst/>
                <a:latin typeface="+mn-lt"/>
                <a:ea typeface="+mn-ea"/>
                <a:cs typeface="+mn-cs"/>
              </a:rPr>
              <a:t> Susi, Aku Ankka ja Ankkalinnan hahmot, Disney-elokuvat (esimerkiksi Karhuveljeni </a:t>
            </a:r>
            <a:r>
              <a:rPr lang="fi-FI" sz="1200" kern="1200" dirty="0" err="1">
                <a:solidFill>
                  <a:schemeClr val="tx1"/>
                </a:solidFill>
                <a:effectLst/>
                <a:latin typeface="+mn-lt"/>
                <a:ea typeface="+mn-ea"/>
                <a:cs typeface="+mn-cs"/>
              </a:rPr>
              <a:t>Koda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Twilight</a:t>
            </a:r>
            <a:r>
              <a:rPr lang="fi-FI" sz="1200" kern="1200" dirty="0">
                <a:solidFill>
                  <a:schemeClr val="tx1"/>
                </a:solidFill>
                <a:effectLst/>
                <a:latin typeface="+mn-lt"/>
                <a:ea typeface="+mn-ea"/>
                <a:cs typeface="+mn-cs"/>
              </a:rPr>
              <a:t>-sarja -sarjan ihmissudet, X-Menin </a:t>
            </a:r>
            <a:r>
              <a:rPr lang="fi-FI" sz="1200" kern="1200" dirty="0" err="1">
                <a:solidFill>
                  <a:schemeClr val="tx1"/>
                </a:solidFill>
                <a:effectLst/>
                <a:latin typeface="+mn-lt"/>
                <a:ea typeface="+mn-ea"/>
                <a:cs typeface="+mn-cs"/>
              </a:rPr>
              <a:t>Wolverine</a:t>
            </a:r>
            <a:r>
              <a:rPr lang="fi-FI" sz="1200" kern="1200" dirty="0">
                <a:solidFill>
                  <a:schemeClr val="tx1"/>
                </a:solidFill>
                <a:effectLst/>
                <a:latin typeface="+mn-lt"/>
                <a:ea typeface="+mn-ea"/>
                <a:cs typeface="+mn-cs"/>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Eri suurpetoihin liitetään tarinoissa, uskomuksissa ja sanonnoissa erilaisia adjektiiveja. Karhu on joskus hieman hölmö ja hidas, susi taas esimerkiksi luihu ja julma. Ilves ja ahma esiintyvät tarinoissa ja uskomuksissa karhua ja sutta harvemmin, vaikka nekin ovat olleet esimerkiksi uhka kotieläimille ja arvokkaita saaliseläimiä.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Erityisesti karhuista ja susista on monenlaisia sanontoja. Oletko kuullut esimerkiksi jonkun seuraavista? Sudennälkä, susi lampaan vaatteissa, susi jo syntyessään, karhuta jotakin, verokarhu, on kuin takapuoleen ammuttu karhu…</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Pienpetoihin lukeutuva kettu on usein mukana saduissa, tarinoissa ja uskomuksissa. Monesti se on metsän eläimistä ovelin, joka höynäyttää sutta ja karhua monin tavoin. Ilves on mytologiassa esitetty usein salaperäisenä hahmona, mutta satuihin ja tarinoihin se on päätynyt harvemmin. </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Leppoisa karhu ja julma susi – miten sinä kuvailisit petoja?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Millaisilla adjektiiveilla sinä kuvailisit karhua, sutta, ahmaa tai ilvestä?</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113650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Tehtävä: Keksitkö lisää sanontoja, joissa on suurpeto?</a:t>
            </a:r>
          </a:p>
          <a:p>
            <a:r>
              <a:rPr lang="fi-FI" dirty="0"/>
              <a:t>Opettajalle muistiin: Mennä hukkaan, sudenkuoppa, olla susi jo syntyessään, verokarhu…</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3513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Monissa maailman uskonnoissa joillakin eläinlajeilla on erityinen rooli. Suomen muinaisuskossa monet suurpedot ovat olleet tärkeitä, jopa palvottuja hahmoja, joihin on suhtauduttu erityisellä kunnioituksella. Taikauskon vuoksi pelätyimmille ja arvostetuimmille pedoille on keksitty lempinimiä ja kiertoilmauksia – karhulle niitä tunnetaan jopa yli 200!</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Karhulla, metsän kuninkaalla, on ollut pyhä asema muinaisuskossa. Kaadetun karhun kunniaksi järjestettiin peijaiset, eräänlaiset suuret juhlat, joiden päätteeksi karhun kallo vietiin takaisin metsään. Näin karhun uskottiin palaavan takaisin luontoon ja syntyvän uudelleen.</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 Otso, karhu, mesikämmen… Montako lempinimeä sinä keksit karhulle?</a:t>
            </a:r>
          </a:p>
          <a:p>
            <a:r>
              <a:rPr lang="fi-FI" sz="1200" kern="1200" dirty="0">
                <a:solidFill>
                  <a:schemeClr val="tx1"/>
                </a:solidFill>
                <a:effectLst/>
                <a:latin typeface="+mn-lt"/>
                <a:ea typeface="+mn-ea"/>
                <a:cs typeface="+mn-cs"/>
              </a:rPr>
              <a:t>Yrittäkää yhdessä keksiä mahdollisimman monta lempinimeä karhulle!</a:t>
            </a:r>
          </a:p>
          <a:p>
            <a:r>
              <a:rPr lang="fi-FI" sz="1200" kern="1200" dirty="0">
                <a:solidFill>
                  <a:schemeClr val="tx1"/>
                </a:solidFill>
                <a:effectLst/>
                <a:latin typeface="+mn-lt"/>
                <a:ea typeface="+mn-ea"/>
                <a:cs typeface="+mn-cs"/>
              </a:rPr>
              <a:t>Opettajalle lista muistin tueksi: karhu, otso, mesikämmen, </a:t>
            </a:r>
            <a:r>
              <a:rPr lang="fi-FI" sz="1200" kern="1200" dirty="0" err="1">
                <a:solidFill>
                  <a:schemeClr val="tx1"/>
                </a:solidFill>
                <a:effectLst/>
                <a:latin typeface="+mn-lt"/>
                <a:ea typeface="+mn-ea"/>
                <a:cs typeface="+mn-cs"/>
              </a:rPr>
              <a:t>ohto</a:t>
            </a:r>
            <a:r>
              <a:rPr lang="fi-FI" sz="1200" kern="1200" dirty="0">
                <a:solidFill>
                  <a:schemeClr val="tx1"/>
                </a:solidFill>
                <a:effectLst/>
                <a:latin typeface="+mn-lt"/>
                <a:ea typeface="+mn-ea"/>
                <a:cs typeface="+mn-cs"/>
              </a:rPr>
              <a:t>, nalle, kontio, otto, metsän kuningas…</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76987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a:extLs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0"/>
            <a:ext cx="12192000" cy="6872513"/>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06/24/2021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246093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Suurpedot kulttuurissa</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5" name="Kuva 4" descr="Suurpetojen jäljillä -logo">
            <a:extLst>
              <a:ext uri="{FF2B5EF4-FFF2-40B4-BE49-F238E27FC236}">
                <a16:creationId xmlns:a16="http://schemas.microsoft.com/office/drawing/2014/main" id="{78EF0463-8ABF-4BDB-9241-2AC97CF54143}"/>
              </a:ext>
            </a:extLst>
          </p:cNvPr>
          <p:cNvPicPr>
            <a:picLocks noChangeAspect="1"/>
          </p:cNvPicPr>
          <p:nvPr/>
        </p:nvPicPr>
        <p:blipFill>
          <a:blip r:embed="rId5"/>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B0496E-9063-4970-B7C4-FF78DA412549}"/>
              </a:ext>
            </a:extLst>
          </p:cNvPr>
          <p:cNvSpPr>
            <a:spLocks noGrp="1"/>
          </p:cNvSpPr>
          <p:nvPr>
            <p:ph type="ctrTitle"/>
          </p:nvPr>
        </p:nvSpPr>
        <p:spPr/>
        <p:txBody>
          <a:bodyPr>
            <a:normAutofit fontScale="90000"/>
          </a:bodyPr>
          <a:lstStyle/>
          <a:p>
            <a:r>
              <a:rPr lang="fi-FI" dirty="0"/>
              <a:t>Suurpetojen mukaan on nimetty esimerkiksi urheiluseuroja, tuotteita, elokuvia ja lauluja.</a:t>
            </a:r>
          </a:p>
        </p:txBody>
      </p:sp>
      <p:sp>
        <p:nvSpPr>
          <p:cNvPr id="3" name="Footer Placeholder 5">
            <a:extLst>
              <a:ext uri="{FF2B5EF4-FFF2-40B4-BE49-F238E27FC236}">
                <a16:creationId xmlns:a16="http://schemas.microsoft.com/office/drawing/2014/main" id="{C05A4C79-07ED-47D8-B802-18EB1B12B30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176E1C7B-38D0-48A8-BF9A-EB05DCD98BAA}"/>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Tree>
    <p:extLst>
      <p:ext uri="{BB962C8B-B14F-4D97-AF65-F5344CB8AC3E}">
        <p14:creationId xmlns:p14="http://schemas.microsoft.com/office/powerpoint/2010/main" val="247839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7D11C-3180-4FBC-9F0B-A5DC3FED013D}"/>
              </a:ext>
            </a:extLst>
          </p:cNvPr>
          <p:cNvSpPr>
            <a:spLocks noGrp="1"/>
          </p:cNvSpPr>
          <p:nvPr>
            <p:ph type="title"/>
          </p:nvPr>
        </p:nvSpPr>
        <p:spPr/>
        <p:txBody>
          <a:bodyPr/>
          <a:lstStyle/>
          <a:p>
            <a:r>
              <a:rPr lang="fi-FI" dirty="0"/>
              <a:t>Kuinka monta esimerkkiä keksitte asioista, jotka on nimetty suurpedon mukaan?</a:t>
            </a:r>
          </a:p>
        </p:txBody>
      </p:sp>
      <p:sp>
        <p:nvSpPr>
          <p:cNvPr id="3" name="Footer Placeholder 5">
            <a:extLst>
              <a:ext uri="{FF2B5EF4-FFF2-40B4-BE49-F238E27FC236}">
                <a16:creationId xmlns:a16="http://schemas.microsoft.com/office/drawing/2014/main" id="{63DC0522-9538-48EC-BEA4-2140AF6807DD}"/>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EEF89CF5-35F1-4AE9-9283-7EC935E838C2}"/>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Tree>
    <p:extLst>
      <p:ext uri="{BB962C8B-B14F-4D97-AF65-F5344CB8AC3E}">
        <p14:creationId xmlns:p14="http://schemas.microsoft.com/office/powerpoint/2010/main" val="18105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3352589"/>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Tunnistatko, mistä näissä logoissa on kyse?</a:t>
            </a:r>
            <a:endParaRPr kumimoji="0" lang="en-FI" sz="40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descr="Tunnistatko, mistä näissä logoissa on kyse (logot tulevat kuvina näkyviin)">
            <a:extLst>
              <a:ext uri="{FF2B5EF4-FFF2-40B4-BE49-F238E27FC236}">
                <a16:creationId xmlns:a16="http://schemas.microsoft.com/office/drawing/2014/main" id="{E489752B-2EAE-4AC8-9F59-F54E8951AA5A}"/>
              </a:ext>
            </a:extLst>
          </p:cNvPr>
          <p:cNvSpPr>
            <a:spLocks noGrp="1"/>
          </p:cNvSpPr>
          <p:nvPr>
            <p:ph type="ctrTitle"/>
          </p:nvPr>
        </p:nvSpPr>
        <p:spPr>
          <a:xfrm>
            <a:off x="1523999" y="-2387600"/>
            <a:ext cx="9144000" cy="2387600"/>
          </a:xfrm>
        </p:spPr>
        <p:txBody>
          <a:bodyPr vert="horz" lIns="91440" tIns="45720" rIns="91440" bIns="45720" rtlCol="0" anchor="b">
            <a:normAutofit/>
          </a:bodyPr>
          <a:lstStyle/>
          <a:p>
            <a:r>
              <a:rPr lang="fi-FI" sz="1600" dirty="0"/>
              <a:t>Tunnistatko, mistä näissä logoissa on kyse (logot tulevat kuvina näkyviin)</a:t>
            </a:r>
          </a:p>
        </p:txBody>
      </p:sp>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 uri="{C183D7F6-B498-43B3-948B-1728B52AA6E4}">
                <adec:decorative xmlns:adec="http://schemas.microsoft.com/office/drawing/2017/decorative" val="1"/>
              </a:ext>
            </a:extLst>
          </p:cNvPr>
          <p:cNvSpPr txBox="1"/>
          <p:nvPr/>
        </p:nvSpPr>
        <p:spPr>
          <a:xfrm>
            <a:off x="2622505" y="3330923"/>
            <a:ext cx="6946985" cy="1200329"/>
          </a:xfrm>
          <a:prstGeom prst="rect">
            <a:avLst/>
          </a:prstGeom>
          <a:noFill/>
        </p:spPr>
        <p:txBody>
          <a:bodyPr wrap="square" rtlCol="0">
            <a:spAutoFit/>
          </a:bodyPr>
          <a:lstStyle/>
          <a:p>
            <a:pPr algn="ctr"/>
            <a:r>
              <a:rPr lang="fi-FI" sz="3600" dirty="0">
                <a:solidFill>
                  <a:schemeClr val="bg1"/>
                </a:solidFill>
                <a:latin typeface="Rockwell" panose="02060603020205020403" pitchFamily="18" charset="77"/>
              </a:rPr>
              <a:t>Tunnistatko, mistä näissä logoissa on kyse?</a:t>
            </a:r>
            <a:endParaRPr lang="en-FI" sz="3600" dirty="0">
              <a:solidFill>
                <a:schemeClr val="bg1"/>
              </a:solidFill>
              <a:latin typeface="Rockwell" panose="02060603020205020403" pitchFamily="18" charset="77"/>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Susijengin eli Suomen koripallomaajoukkueen logo">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pic>
        <p:nvPicPr>
          <p:cNvPr id="9" name="Sisällön paikkamerkki 7" descr="Jääkiekkojoukkue Tampereen Ilveksen logo">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Tree>
    <p:extLst>
      <p:ext uri="{BB962C8B-B14F-4D97-AF65-F5344CB8AC3E}">
        <p14:creationId xmlns:p14="http://schemas.microsoft.com/office/powerpoint/2010/main" val="251127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sikko 2" descr="Oikeat vastaukset">
            <a:extLst>
              <a:ext uri="{FF2B5EF4-FFF2-40B4-BE49-F238E27FC236}">
                <a16:creationId xmlns:a16="http://schemas.microsoft.com/office/drawing/2014/main" id="{103EC3AC-EAB2-48C9-A299-888D61E114E8}"/>
              </a:ext>
            </a:extLst>
          </p:cNvPr>
          <p:cNvSpPr>
            <a:spLocks noGrp="1"/>
          </p:cNvSpPr>
          <p:nvPr>
            <p:ph type="ctrTitle"/>
          </p:nvPr>
        </p:nvSpPr>
        <p:spPr>
          <a:xfrm>
            <a:off x="1523999" y="-2387600"/>
            <a:ext cx="9144000" cy="2387600"/>
          </a:xfrm>
        </p:spPr>
        <p:txBody>
          <a:bodyPr vert="horz" lIns="91440" tIns="45720" rIns="91440" bIns="45720" rtlCol="0" anchor="b">
            <a:normAutofit/>
          </a:bodyPr>
          <a:lstStyle/>
          <a:p>
            <a:r>
              <a:rPr lang="fi-FI" sz="1600" dirty="0"/>
              <a:t>Oikeat vastaukset</a:t>
            </a:r>
          </a:p>
        </p:txBody>
      </p:sp>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 uri="{C183D7F6-B498-43B3-948B-1728B52AA6E4}">
                <adec:decorative xmlns:adec="http://schemas.microsoft.com/office/drawing/2017/decorative" val="1"/>
              </a:ext>
            </a:extLst>
          </p:cNvPr>
          <p:cNvSpPr txBox="1"/>
          <p:nvPr/>
        </p:nvSpPr>
        <p:spPr>
          <a:xfrm>
            <a:off x="2622505" y="3330923"/>
            <a:ext cx="6946985" cy="1200329"/>
          </a:xfrm>
          <a:prstGeom prst="rect">
            <a:avLst/>
          </a:prstGeom>
          <a:noFill/>
        </p:spPr>
        <p:txBody>
          <a:bodyPr wrap="square" rtlCol="0">
            <a:spAutoFit/>
          </a:bodyPr>
          <a:lstStyle/>
          <a:p>
            <a:pPr algn="ctr"/>
            <a:r>
              <a:rPr lang="fi-FI" sz="3600" dirty="0">
                <a:solidFill>
                  <a:schemeClr val="bg1"/>
                </a:solidFill>
                <a:latin typeface="Rockwell" panose="02060603020205020403" pitchFamily="18" charset="77"/>
              </a:rPr>
              <a:t>Tunnistatko, mistä näissä logoissa on kyse?</a:t>
            </a:r>
            <a:endParaRPr lang="en-FI" sz="3600" dirty="0">
              <a:solidFill>
                <a:schemeClr val="bg1"/>
              </a:solidFill>
              <a:latin typeface="Rockwell" panose="02060603020205020403" pitchFamily="18" charset="77"/>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n paikkamerkki 4">
            <a:extLst>
              <a:ext uri="{FF2B5EF4-FFF2-40B4-BE49-F238E27FC236}">
                <a16:creationId xmlns:a16="http://schemas.microsoft.com/office/drawing/2014/main" id="{17D1E847-084D-4E7F-95AC-495D7CBFB19F}"/>
              </a:ext>
            </a:extLst>
          </p:cNvPr>
          <p:cNvSpPr txBox="1">
            <a:spLocks/>
          </p:cNvSpPr>
          <p:nvPr/>
        </p:nvSpPr>
        <p:spPr>
          <a:xfrm>
            <a:off x="1934551" y="1424957"/>
            <a:ext cx="2872099" cy="720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a:t>Susijengi eli Suomen koripallomaajoukkue</a:t>
            </a:r>
          </a:p>
        </p:txBody>
      </p:sp>
      <p:pic>
        <p:nvPicPr>
          <p:cNvPr id="8" name="Kuva 7" descr="Susijengin eli Suomen koripallomaajoukkueen logo">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sp>
        <p:nvSpPr>
          <p:cNvPr id="19" name="Tekstin paikkamerkki 4">
            <a:extLst>
              <a:ext uri="{FF2B5EF4-FFF2-40B4-BE49-F238E27FC236}">
                <a16:creationId xmlns:a16="http://schemas.microsoft.com/office/drawing/2014/main" id="{62995F4A-717A-48DE-8604-7375F9193973}"/>
              </a:ext>
            </a:extLst>
          </p:cNvPr>
          <p:cNvSpPr txBox="1">
            <a:spLocks/>
          </p:cNvSpPr>
          <p:nvPr/>
        </p:nvSpPr>
        <p:spPr>
          <a:xfrm>
            <a:off x="7720735" y="1423102"/>
            <a:ext cx="2872099" cy="40843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a:t>Tampereen Ilves</a:t>
            </a:r>
          </a:p>
        </p:txBody>
      </p:sp>
      <p:pic>
        <p:nvPicPr>
          <p:cNvPr id="9" name="Sisällön paikkamerkki 7" descr="Jääkiekkojoukkue Tampereen Ilveksen logo">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Tree>
    <p:extLst>
      <p:ext uri="{BB962C8B-B14F-4D97-AF65-F5344CB8AC3E}">
        <p14:creationId xmlns:p14="http://schemas.microsoft.com/office/powerpoint/2010/main" val="135401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6CBB664-21BF-4F32-A9C2-50A8D3AB58C5}"/>
              </a:ext>
            </a:extLst>
          </p:cNvPr>
          <p:cNvSpPr>
            <a:spLocks noGrp="1"/>
          </p:cNvSpPr>
          <p:nvPr>
            <p:ph type="title"/>
          </p:nvPr>
        </p:nvSpPr>
        <p:spPr/>
        <p:txBody>
          <a:bodyPr/>
          <a:lstStyle/>
          <a:p>
            <a:r>
              <a:rPr lang="fi-FI" dirty="0"/>
              <a:t>Ihminen ja suurpedot ovat aina eläneet rinnakkain</a:t>
            </a:r>
          </a:p>
        </p:txBody>
      </p:sp>
      <p:pic>
        <p:nvPicPr>
          <p:cNvPr id="9" name="Kuvan paikkamerkki 8" descr="Piirretty, vanha kuva ilveksestä">
            <a:extLst>
              <a:ext uri="{FF2B5EF4-FFF2-40B4-BE49-F238E27FC236}">
                <a16:creationId xmlns:a16="http://schemas.microsoft.com/office/drawing/2014/main" id="{42EE866C-0D9F-4D23-89CE-B09D56DD99DD}"/>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579" t="7" r="-1511" b="-7"/>
          <a:stretch/>
        </p:blipFill>
        <p:spPr>
          <a:xfrm>
            <a:off x="239444" y="1687514"/>
            <a:ext cx="5384800" cy="3798887"/>
          </a:xfrm>
          <a:prstGeom prst="rect">
            <a:avLst/>
          </a:prstGeom>
        </p:spPr>
      </p:pic>
      <p:sp>
        <p:nvSpPr>
          <p:cNvPr id="7" name="Sisällön paikkamerkki 6">
            <a:extLst>
              <a:ext uri="{FF2B5EF4-FFF2-40B4-BE49-F238E27FC236}">
                <a16:creationId xmlns:a16="http://schemas.microsoft.com/office/drawing/2014/main" id="{128ECC2B-852B-4CCD-837F-E2998BDB8B57}"/>
              </a:ext>
            </a:extLst>
          </p:cNvPr>
          <p:cNvSpPr>
            <a:spLocks noGrp="1"/>
          </p:cNvSpPr>
          <p:nvPr>
            <p:ph idx="15"/>
          </p:nvPr>
        </p:nvSpPr>
        <p:spPr>
          <a:xfrm>
            <a:off x="370030" y="5535817"/>
            <a:ext cx="5127256" cy="365125"/>
          </a:xfrm>
        </p:spPr>
        <p:txBody>
          <a:bodyPr/>
          <a:lstStyle/>
          <a:p>
            <a:r>
              <a:rPr lang="fi-FI" dirty="0">
                <a:latin typeface="Calibri" panose="020F0502020204030204" pitchFamily="34" charset="0"/>
                <a:cs typeface="Calibri" panose="020F0502020204030204" pitchFamily="34" charset="0"/>
              </a:rPr>
              <a:t>© </a:t>
            </a:r>
            <a:r>
              <a:rPr lang="en-US" dirty="0"/>
              <a:t>A. N. Komarov, CC BY 3.0, Wikimedia Commons</a:t>
            </a:r>
            <a:endParaRPr lang="fi-FI" dirty="0"/>
          </a:p>
        </p:txBody>
      </p:sp>
      <p:pic>
        <p:nvPicPr>
          <p:cNvPr id="10" name="Kuvan paikkamerkki 9" descr="Piirretty, vanha kuva ahmasta">
            <a:extLst>
              <a:ext uri="{FF2B5EF4-FFF2-40B4-BE49-F238E27FC236}">
                <a16:creationId xmlns:a16="http://schemas.microsoft.com/office/drawing/2014/main" id="{A9E371F0-2058-44DD-B44C-4306061705F0}"/>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3704" t="2923" b="2923"/>
          <a:stretch/>
        </p:blipFill>
        <p:spPr>
          <a:xfrm>
            <a:off x="5943516" y="1687513"/>
            <a:ext cx="5943600" cy="3798887"/>
          </a:xfrm>
          <a:prstGeom prst="rect">
            <a:avLst/>
          </a:prstGeom>
        </p:spPr>
      </p:pic>
      <p:sp>
        <p:nvSpPr>
          <p:cNvPr id="8" name="Sisällön paikkamerkki 7">
            <a:extLst>
              <a:ext uri="{FF2B5EF4-FFF2-40B4-BE49-F238E27FC236}">
                <a16:creationId xmlns:a16="http://schemas.microsoft.com/office/drawing/2014/main" id="{BC5C0978-4B77-421B-801C-38F442EA1F6D}"/>
              </a:ext>
            </a:extLst>
          </p:cNvPr>
          <p:cNvSpPr>
            <a:spLocks noGrp="1"/>
          </p:cNvSpPr>
          <p:nvPr>
            <p:ph idx="16"/>
          </p:nvPr>
        </p:nvSpPr>
        <p:spPr>
          <a:xfrm>
            <a:off x="6683576" y="5486400"/>
            <a:ext cx="5203456" cy="365125"/>
          </a:xfrm>
        </p:spPr>
        <p:txBody>
          <a:bodyPr/>
          <a:lstStyle/>
          <a:p>
            <a:r>
              <a:rPr lang="fi-FI" dirty="0">
                <a:latin typeface="Calibri" panose="020F0502020204030204" pitchFamily="34" charset="0"/>
                <a:cs typeface="Calibri" panose="020F0502020204030204" pitchFamily="34" charset="0"/>
              </a:rPr>
              <a:t>© </a:t>
            </a:r>
            <a:r>
              <a:rPr lang="fi-FI" dirty="0"/>
              <a:t>Piirros: Wilhelm von Wright, valokuva: Jukka Peltonen, Suomen metsästysmuseo</a:t>
            </a:r>
          </a:p>
        </p:txBody>
      </p:sp>
      <p:sp>
        <p:nvSpPr>
          <p:cNvPr id="11" name="Footer Placeholder 5">
            <a:extLst>
              <a:ext uri="{FF2B5EF4-FFF2-40B4-BE49-F238E27FC236}">
                <a16:creationId xmlns:a16="http://schemas.microsoft.com/office/drawing/2014/main" id="{1496549A-7F2F-4B39-BA8E-12B2601C5B44}"/>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8E613799-2179-428B-A785-A8A947D8B6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Tree>
    <p:extLst>
      <p:ext uri="{BB962C8B-B14F-4D97-AF65-F5344CB8AC3E}">
        <p14:creationId xmlns:p14="http://schemas.microsoft.com/office/powerpoint/2010/main" val="146971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fi-FI" dirty="0"/>
              <a:t>Suurpedoista on kautta aikain ollut monenlaisia myyttejä, uskomuksia, tarinoita ja satuja</a:t>
            </a:r>
          </a:p>
        </p:txBody>
      </p:sp>
      <p:pic>
        <p:nvPicPr>
          <p:cNvPr id="10" name="Kuva 9" descr="Vanha Punahilkka-satukirja">
            <a:extLst>
              <a:ext uri="{FF2B5EF4-FFF2-40B4-BE49-F238E27FC236}">
                <a16:creationId xmlns:a16="http://schemas.microsoft.com/office/drawing/2014/main" id="{6194F7E5-D453-4132-A961-81E8A2FA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803" y="1863122"/>
            <a:ext cx="5320393" cy="3932658"/>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3552740" y="579196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a:t>Kuvittaja </a:t>
            </a:r>
            <a:r>
              <a:rPr lang="en-US" dirty="0" err="1"/>
              <a:t>Asmo</a:t>
            </a:r>
            <a:r>
              <a:rPr lang="en-US" dirty="0"/>
              <a:t> </a:t>
            </a:r>
            <a:r>
              <a:rPr lang="en-US" dirty="0" err="1"/>
              <a:t>Alho</a:t>
            </a:r>
            <a:r>
              <a:rPr lang="en-US" dirty="0"/>
              <a:t>, Werner </a:t>
            </a:r>
            <a:r>
              <a:rPr lang="en-US" dirty="0" err="1"/>
              <a:t>Söderström</a:t>
            </a:r>
            <a:r>
              <a:rPr lang="en-US" dirty="0"/>
              <a:t>, </a:t>
            </a:r>
            <a:r>
              <a:rPr lang="en-US" dirty="0" err="1"/>
              <a:t>Kansallismuseo</a:t>
            </a:r>
            <a:endParaRPr lang="fi-FI" dirty="0"/>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C9E5F86-0099-464D-8FD3-149D1B22E1F9}"/>
              </a:ext>
            </a:extLst>
          </p:cNvPr>
          <p:cNvSpPr txBox="1">
            <a:spLocks noGrp="1"/>
          </p:cNvSpPr>
          <p:nvPr>
            <p:ph type="title" idx="4294967295"/>
          </p:nvPr>
        </p:nvSpPr>
        <p:spPr>
          <a:xfrm>
            <a:off x="1" y="307608"/>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Eri suurpetoihin liitetään erilaisia ominaisuuksia</a:t>
            </a:r>
            <a:endParaRPr kumimoji="0" lang="en-FI" sz="40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sp>
        <p:nvSpPr>
          <p:cNvPr id="4" name="Footer Placeholder 5">
            <a:extLst>
              <a:ext uri="{FF2B5EF4-FFF2-40B4-BE49-F238E27FC236}">
                <a16:creationId xmlns:a16="http://schemas.microsoft.com/office/drawing/2014/main" id="{F8FE59F3-B0B5-C74A-8CEF-5271CA34430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FCC8B86D-8394-9D46-B279-3F3EAB682A1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pPr algn="r"/>
            <a:fld id="{F1B56944-1AE8-0B48-99F0-2FBD684E400F}" type="slidenum">
              <a:rPr lang="en-FI" sz="1000" smtClean="0">
                <a:solidFill>
                  <a:srgbClr val="B2CDE5"/>
                </a:solidFill>
              </a:rPr>
              <a:pPr algn="r"/>
              <a:t>7</a:t>
            </a:fld>
            <a:endParaRPr lang="en-FI" sz="1000" dirty="0">
              <a:solidFill>
                <a:srgbClr val="B2CDE5"/>
              </a:solidFill>
            </a:endParaRPr>
          </a:p>
        </p:txBody>
      </p:sp>
      <p:sp>
        <p:nvSpPr>
          <p:cNvPr id="24" name="Sisällön paikkamerkki 2">
            <a:extLst>
              <a:ext uri="{FF2B5EF4-FFF2-40B4-BE49-F238E27FC236}">
                <a16:creationId xmlns:a16="http://schemas.microsoft.com/office/drawing/2014/main" id="{CE851203-9947-4445-8281-D03DE59D68D5}"/>
              </a:ext>
            </a:extLst>
          </p:cNvPr>
          <p:cNvSpPr txBox="1">
            <a:spLocks/>
          </p:cNvSpPr>
          <p:nvPr/>
        </p:nvSpPr>
        <p:spPr>
          <a:xfrm>
            <a:off x="7493425"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rPr>
              <a:t>Susi = luihu ja julma</a:t>
            </a:r>
          </a:p>
        </p:txBody>
      </p:sp>
      <p:pic>
        <p:nvPicPr>
          <p:cNvPr id="15" name="Kuva 4" descr="Hampaita näyttävä susi">
            <a:extLst>
              <a:ext uri="{FF2B5EF4-FFF2-40B4-BE49-F238E27FC236}">
                <a16:creationId xmlns:a16="http://schemas.microsoft.com/office/drawing/2014/main" id="{E1090406-236A-4844-9022-4C3F277C11A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136" t="29697" r="8233" b="20501"/>
          <a:stretch/>
        </p:blipFill>
        <p:spPr>
          <a:xfrm>
            <a:off x="6562931" y="1213572"/>
            <a:ext cx="5629068" cy="4430851"/>
          </a:xfrm>
          <a:prstGeom prst="rect">
            <a:avLst/>
          </a:prstGeom>
        </p:spPr>
      </p:pic>
      <p:sp>
        <p:nvSpPr>
          <p:cNvPr id="17" name="Sisällön paikkamerkki 2">
            <a:extLst>
              <a:ext uri="{FF2B5EF4-FFF2-40B4-BE49-F238E27FC236}">
                <a16:creationId xmlns:a16="http://schemas.microsoft.com/office/drawing/2014/main" id="{4CD8139D-BD7D-8049-AEC3-253B0E9D161F}"/>
              </a:ext>
            </a:extLst>
          </p:cNvPr>
          <p:cNvSpPr txBox="1">
            <a:spLocks/>
          </p:cNvSpPr>
          <p:nvPr/>
        </p:nvSpPr>
        <p:spPr>
          <a:xfrm>
            <a:off x="7468623" y="5240215"/>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Philip </a:t>
            </a:r>
            <a:r>
              <a:rPr lang="fi-FI" sz="1000" i="1" dirty="0" err="1">
                <a:solidFill>
                  <a:schemeClr val="bg1"/>
                </a:solidFill>
                <a:latin typeface="Calibri" panose="020F0502020204030204" pitchFamily="34" charset="0"/>
                <a:cs typeface="Calibri" panose="020F0502020204030204" pitchFamily="34" charset="0"/>
              </a:rPr>
              <a:t>Pilz</a:t>
            </a: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Unsplash</a:t>
            </a:r>
            <a:endParaRPr lang="fi-FI" sz="1000" i="1" dirty="0">
              <a:solidFill>
                <a:schemeClr val="bg1"/>
              </a:solidFill>
              <a:latin typeface="Calibri" panose="020F0502020204030204" pitchFamily="34" charset="0"/>
              <a:cs typeface="Calibri" panose="020F0502020204030204" pitchFamily="34" charset="0"/>
            </a:endParaRPr>
          </a:p>
        </p:txBody>
      </p:sp>
      <p:sp>
        <p:nvSpPr>
          <p:cNvPr id="22" name="Sisällön paikkamerkki 2">
            <a:extLst>
              <a:ext uri="{FF2B5EF4-FFF2-40B4-BE49-F238E27FC236}">
                <a16:creationId xmlns:a16="http://schemas.microsoft.com/office/drawing/2014/main" id="{0E55BBC4-95A9-8944-93FE-CD6F09AB9970}"/>
              </a:ext>
            </a:extLst>
          </p:cNvPr>
          <p:cNvSpPr txBox="1">
            <a:spLocks/>
          </p:cNvSpPr>
          <p:nvPr/>
        </p:nvSpPr>
        <p:spPr>
          <a:xfrm>
            <a:off x="190499"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rPr>
              <a:t>Karhu = hölmö, hidas ja leppoisa</a:t>
            </a:r>
          </a:p>
        </p:txBody>
      </p:sp>
      <p:pic>
        <p:nvPicPr>
          <p:cNvPr id="16" name="Kuva 7" descr="Laiskan näköinen tassuun nojaava karhu">
            <a:extLst>
              <a:ext uri="{FF2B5EF4-FFF2-40B4-BE49-F238E27FC236}">
                <a16:creationId xmlns:a16="http://schemas.microsoft.com/office/drawing/2014/main" id="{450F0CF4-113F-BC4A-8D10-6F86EA98CC86}"/>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13982" t="6819" r="20635" b="33719"/>
          <a:stretch/>
        </p:blipFill>
        <p:spPr>
          <a:xfrm>
            <a:off x="0" y="1213572"/>
            <a:ext cx="7307904" cy="4430851"/>
          </a:xfrm>
          <a:prstGeom prst="rect">
            <a:avLst/>
          </a:prstGeom>
        </p:spPr>
      </p:pic>
      <p:sp>
        <p:nvSpPr>
          <p:cNvPr id="19" name="Sisällön paikkamerkki 2">
            <a:extLst>
              <a:ext uri="{FF2B5EF4-FFF2-40B4-BE49-F238E27FC236}">
                <a16:creationId xmlns:a16="http://schemas.microsoft.com/office/drawing/2014/main" id="{98931623-D3DB-AA4C-BE86-5B8AD08A5ED5}"/>
              </a:ext>
            </a:extLst>
          </p:cNvPr>
          <p:cNvSpPr txBox="1">
            <a:spLocks/>
          </p:cNvSpPr>
          <p:nvPr/>
        </p:nvSpPr>
        <p:spPr>
          <a:xfrm>
            <a:off x="2090980"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Pexels</a:t>
            </a:r>
            <a:endParaRPr lang="fi-FI" sz="10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08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fi-FI" dirty="0"/>
              <a:t>Erityisesti karhuista ja susista on </a:t>
            </a:r>
            <a:br>
              <a:rPr lang="fi-FI" dirty="0"/>
            </a:br>
            <a:r>
              <a:rPr lang="fi-FI" dirty="0"/>
              <a:t>monenlaisia sanontoja</a:t>
            </a:r>
          </a:p>
        </p:txBody>
      </p:sp>
      <p:sp>
        <p:nvSpPr>
          <p:cNvPr id="12" name="Tekstin paikkamerkki 4">
            <a:extLst>
              <a:ext uri="{FF2B5EF4-FFF2-40B4-BE49-F238E27FC236}">
                <a16:creationId xmlns:a16="http://schemas.microsoft.com/office/drawing/2014/main" id="{9FA1FBD8-03AF-4395-AB46-58F263F6330E}"/>
              </a:ext>
            </a:extLst>
          </p:cNvPr>
          <p:cNvSpPr>
            <a:spLocks noGrp="1"/>
          </p:cNvSpPr>
          <p:nvPr>
            <p:ph type="body" sz="quarter" idx="15"/>
          </p:nvPr>
        </p:nvSpPr>
        <p:spPr>
          <a:xfrm>
            <a:off x="292015" y="1896083"/>
            <a:ext cx="2601912" cy="4054773"/>
          </a:xfrm>
        </p:spPr>
        <p:txBody>
          <a:bodyPr>
            <a:normAutofit/>
          </a:bodyPr>
          <a:lstStyle/>
          <a:p>
            <a:r>
              <a:rPr lang="fi-FI" sz="2400" dirty="0"/>
              <a:t>Sudennälkä, </a:t>
            </a:r>
          </a:p>
          <a:p>
            <a:r>
              <a:rPr lang="fi-FI" sz="2400" dirty="0"/>
              <a:t>susi lammasten vaatteissa, </a:t>
            </a:r>
          </a:p>
          <a:p>
            <a:r>
              <a:rPr lang="fi-FI" sz="2400" dirty="0"/>
              <a:t>karhuta jotain, </a:t>
            </a:r>
          </a:p>
          <a:p>
            <a:r>
              <a:rPr lang="fi-FI" sz="2400" dirty="0"/>
              <a:t>olla kuin takapuoleen ammuttu karhu… </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pic>
        <p:nvPicPr>
          <p:cNvPr id="11" name="Kuva 10" descr="Piirretty kuva sudesta">
            <a:extLst>
              <a:ext uri="{FF2B5EF4-FFF2-40B4-BE49-F238E27FC236}">
                <a16:creationId xmlns:a16="http://schemas.microsoft.com/office/drawing/2014/main" id="{80F7B0F9-E283-41E6-BF9B-EF519ABA3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 y="1846292"/>
            <a:ext cx="6291039" cy="4054772"/>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5392883" y="590106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en-US" dirty="0"/>
              <a:t>Pearson Scott Foresman, Wikimedia Commons</a:t>
            </a:r>
            <a:endParaRPr lang="fi-FI" dirty="0"/>
          </a:p>
        </p:txBody>
      </p:sp>
      <p:sp>
        <p:nvSpPr>
          <p:cNvPr id="13" name="Rectangle 13">
            <a:extLst>
              <a:ext uri="{FF2B5EF4-FFF2-40B4-BE49-F238E27FC236}">
                <a16:creationId xmlns:a16="http://schemas.microsoft.com/office/drawing/2014/main" id="{4EA3D79B-674A-42AC-96C2-1B74D9DE774E}"/>
              </a:ext>
              <a:ext uri="{C183D7F6-B498-43B3-948B-1728B52AA6E4}">
                <adec:decorative xmlns:adec="http://schemas.microsoft.com/office/drawing/2017/decorative" val="1"/>
              </a:ext>
            </a:extLst>
          </p:cNvPr>
          <p:cNvSpPr/>
          <p:nvPr/>
        </p:nvSpPr>
        <p:spPr>
          <a:xfrm>
            <a:off x="0" y="1919823"/>
            <a:ext cx="101947" cy="273926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2190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0" y="365125"/>
            <a:ext cx="12192000" cy="1318531"/>
          </a:xfrm>
        </p:spPr>
        <p:txBody>
          <a:bodyPr>
            <a:normAutofit/>
          </a:bodyPr>
          <a:lstStyle/>
          <a:p>
            <a:r>
              <a:rPr lang="fi-FI" dirty="0"/>
              <a:t>Suomen muinaisuskossa monet </a:t>
            </a:r>
            <a:br>
              <a:rPr lang="fi-FI" dirty="0"/>
            </a:br>
            <a:r>
              <a:rPr lang="fi-FI" dirty="0"/>
              <a:t>suurpedot ovat olleet tärkeitä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724868"/>
            <a:ext cx="2601912" cy="4457473"/>
          </a:xfrm>
        </p:spPr>
        <p:txBody>
          <a:bodyPr>
            <a:normAutofit/>
          </a:bodyPr>
          <a:lstStyle/>
          <a:p>
            <a:r>
              <a:rPr lang="fi-FI" sz="2400" dirty="0"/>
              <a:t>Suurpedot ovat olleet tärkeitä, jopa palvottuja hahmoja, joihin on suhtauduttu erityisellä kunnioituksella.</a:t>
            </a:r>
          </a:p>
        </p:txBody>
      </p:sp>
      <p:sp>
        <p:nvSpPr>
          <p:cNvPr id="13" name="Tekstin paikkamerkki 4">
            <a:extLst>
              <a:ext uri="{FF2B5EF4-FFF2-40B4-BE49-F238E27FC236}">
                <a16:creationId xmlns:a16="http://schemas.microsoft.com/office/drawing/2014/main" id="{37BEF64A-B4A3-46A7-B686-DB87DAC922B0}"/>
              </a:ext>
            </a:extLst>
          </p:cNvPr>
          <p:cNvSpPr txBox="1">
            <a:spLocks/>
          </p:cNvSpPr>
          <p:nvPr/>
        </p:nvSpPr>
        <p:spPr>
          <a:xfrm rot="21003797">
            <a:off x="1521428" y="4626709"/>
            <a:ext cx="2598037" cy="1267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000" b="1" dirty="0"/>
              <a:t>Karhunkynsiamuletti kiinnitettiin aikoinaan vyöhön tuomaan onnea.</a:t>
            </a:r>
          </a:p>
        </p:txBody>
      </p:sp>
      <p:pic>
        <p:nvPicPr>
          <p:cNvPr id="12" name="Kuvan paikkamerkki 11" descr="Vanha karhunkynsiamuletti, jossa on kynsi, karvaa ja nahkainen remmi.">
            <a:extLst>
              <a:ext uri="{FF2B5EF4-FFF2-40B4-BE49-F238E27FC236}">
                <a16:creationId xmlns:a16="http://schemas.microsoft.com/office/drawing/2014/main" id="{1CC6FA40-1249-42D9-AC7E-030699C7F734}"/>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9797" b="9797"/>
          <a:stretch>
            <a:fillRect/>
          </a:stretch>
        </p:blipFill>
        <p:spPr>
          <a:xfrm>
            <a:off x="3996992" y="1717874"/>
            <a:ext cx="8195008" cy="4233663"/>
          </a:xfrm>
          <a:prstGeom prst="rect">
            <a:avLst/>
          </a:prstGeom>
        </p:spPr>
      </p:pic>
      <p:sp>
        <p:nvSpPr>
          <p:cNvPr id="10" name="Sisällön paikkamerkki 3">
            <a:extLst>
              <a:ext uri="{FF2B5EF4-FFF2-40B4-BE49-F238E27FC236}">
                <a16:creationId xmlns:a16="http://schemas.microsoft.com/office/drawing/2014/main" id="{EFD13EAC-2B5E-4603-8CCF-8EA59E3CCDD8}"/>
              </a:ext>
              <a:ext uri="{C183D7F6-B498-43B3-948B-1728B52AA6E4}">
                <adec:decorative xmlns:adec="http://schemas.microsoft.com/office/drawing/2017/decorative" val="0"/>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a:t>Suomalais-ugrilaiset kokoelmat / Kansallismuseo</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724868"/>
            <a:ext cx="101947" cy="23398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4" name="Curved Connector 16">
            <a:extLst>
              <a:ext uri="{FF2B5EF4-FFF2-40B4-BE49-F238E27FC236}">
                <a16:creationId xmlns:a16="http://schemas.microsoft.com/office/drawing/2014/main" id="{120353D8-7373-436C-80BB-AD5CB5A316C4}"/>
              </a:ext>
              <a:ext uri="{C183D7F6-B498-43B3-948B-1728B52AA6E4}">
                <adec:decorative xmlns:adec="http://schemas.microsoft.com/office/drawing/2017/decorative" val="1"/>
              </a:ext>
            </a:extLst>
          </p:cNvPr>
          <p:cNvCxnSpPr>
            <a:cxnSpLocks/>
          </p:cNvCxnSpPr>
          <p:nvPr/>
        </p:nvCxnSpPr>
        <p:spPr>
          <a:xfrm rot="16200000">
            <a:off x="3236141" y="3289032"/>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227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713</TotalTime>
  <Words>976</Words>
  <Application>Microsoft Office PowerPoint</Application>
  <PresentationFormat>Laajakuva</PresentationFormat>
  <Paragraphs>99</Paragraphs>
  <Slides>11</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Suurpedot kulttuurissa</vt:lpstr>
      <vt:lpstr>Tunnistatko, mistä näissä logoissa on kyse?</vt:lpstr>
      <vt:lpstr>Tunnistatko, mistä näissä logoissa on kyse (logot tulevat kuvina näkyviin)</vt:lpstr>
      <vt:lpstr>Oikeat vastaukset</vt:lpstr>
      <vt:lpstr>Ihminen ja suurpedot ovat aina eläneet rinnakkain</vt:lpstr>
      <vt:lpstr>Suurpedoista on kautta aikain ollut monenlaisia myyttejä, uskomuksia, tarinoita ja satuja</vt:lpstr>
      <vt:lpstr>Eri suurpetoihin liitetään erilaisia ominaisuuksia</vt:lpstr>
      <vt:lpstr>Erityisesti karhuista ja susista on  monenlaisia sanontoja</vt:lpstr>
      <vt:lpstr>Suomen muinaisuskossa monet  suurpedot ovat olleet tärkeitä</vt:lpstr>
      <vt:lpstr>Suurpetojen mukaan on nimetty esimerkiksi urheiluseuroja, tuotteita, elokuvia ja lauluja.</vt:lpstr>
      <vt:lpstr>Kuinka monta esimerkkiä keksitte asioista, jotka on nimetty suurpedon mukaan?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Suurpedot kulttuurissa</dc:title>
  <dc:creator>Jukka Fordell</dc:creator>
  <cp:lastModifiedBy>Ala-Kurikka Iina (Luke)</cp:lastModifiedBy>
  <cp:revision>42</cp:revision>
  <dcterms:created xsi:type="dcterms:W3CDTF">2021-04-28T07:26:09Z</dcterms:created>
  <dcterms:modified xsi:type="dcterms:W3CDTF">2021-06-24T11:01:36Z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