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256" r:id="rId5"/>
    <p:sldId id="331" r:id="rId6"/>
    <p:sldId id="325" r:id="rId7"/>
    <p:sldId id="332" r:id="rId8"/>
    <p:sldId id="333" r:id="rId9"/>
    <p:sldId id="334" r:id="rId10"/>
    <p:sldId id="335" r:id="rId11"/>
    <p:sldId id="336" r:id="rId12"/>
    <p:sldId id="337" r:id="rId13"/>
    <p:sldId id="338" r:id="rId1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81" autoAdjust="0"/>
    <p:restoredTop sz="80846" autoAdjust="0"/>
  </p:normalViewPr>
  <p:slideViewPr>
    <p:cSldViewPr snapToGrid="0" snapToObjects="1">
      <p:cViewPr varScale="1">
        <p:scale>
          <a:sx n="92" d="100"/>
          <a:sy n="92" d="100"/>
        </p:scale>
        <p:origin x="1878"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uke.fi/sv/om-naturresurser/villebrad-och-jakt/va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ialogpaus.f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b="0" dirty="0"/>
              <a:t>Det kan vara svårt att behandla vargfrågor på ett helt neutralt sätt. </a:t>
            </a:r>
          </a:p>
          <a:p>
            <a:r>
              <a:rPr lang="sv-FI" b="0" dirty="0"/>
              <a:t>I lärarhandledningen finns massor av mer information om detta (handledningen för ÅK 7–9.</a:t>
            </a:r>
          </a:p>
          <a:p>
            <a:endParaRPr lang="fi-FI" b="0" dirty="0"/>
          </a:p>
          <a:p>
            <a:r>
              <a:rPr lang="sv-FI" sz="1200" dirty="0">
                <a:solidFill>
                  <a:schemeClr val="tx1"/>
                </a:solidFill>
                <a:latin typeface="+mn-lt"/>
                <a:ea typeface="+mn-ea"/>
                <a:cs typeface="+mn-cs"/>
              </a:rPr>
              <a:t>Familjer i städerna ser på vargen på ett lite annat sätt än familjer som lever på landsbygden och har tamdjur eller som går på jakt nära vargrevir. Det finns områden i Finland där barnen åker skolskjuts som kommunen eller staden ordnar eftersom det i området har observerats vargar nära bebyggelse. Vargen har senast dödat en människa i Finland i slutet av 1800-talet. Trots att risken för angrepp är mycket liten, vill man ändå hantera denna oro och risk och göra skolvägen trygg.</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De lektioner som ni tillbringar med detta material ska inte ge upphov till förvirring, skuldkänslor eller rädsla hos eleverna. Det är viktigt att ni på ett åldersanpassat sätt diskuterar olika förhållningssätt till de stora rovdjuren och vargen, och vad de kan bero på. Var och en kan fundera på sina egna eller sina familjemedlemmars förhållningssätt och samtidigt komma ihåg att det inte finns något fel sätt att tycka och tänka, förutsatt att inställningen inte leder till olagligheter eller dylikt.</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Trots att samhällsdebatten kring vargen ibland är färgstark och konfliktfylld, bygger besluten om vargen och förvaltningen av vargstammen på oberoende forskning. Naturresursinstitutet ansvarar för vargforskningen i Finland. Mer information finns på </a:t>
            </a:r>
            <a:r>
              <a:rPr lang="sv-FI" sz="1200" u="sng" dirty="0">
                <a:solidFill>
                  <a:schemeClr val="tx1"/>
                </a:solidFill>
                <a:latin typeface="+mn-lt"/>
                <a:ea typeface="+mn-ea"/>
                <a:cs typeface="+mn-cs"/>
                <a:hlinkClick r:id="rId3"/>
              </a:rPr>
              <a:t>https://www.luke.fi/sv/om-naturresurser/villebrad-och-jakt/varg/</a:t>
            </a:r>
            <a:r>
              <a:rPr lang="sv-FI" sz="1200" dirty="0">
                <a:solidFill>
                  <a:schemeClr val="tx1"/>
                </a:solidFill>
                <a:latin typeface="+mn-lt"/>
                <a:ea typeface="+mn-ea"/>
                <a:cs typeface="+mn-cs"/>
              </a:rPr>
              <a:t>. </a:t>
            </a:r>
          </a:p>
          <a:p>
            <a:endParaRPr lang="sv-FI" sz="1200" dirty="0">
              <a:solidFill>
                <a:schemeClr val="tx1"/>
              </a:solidFill>
              <a:latin typeface="+mn-lt"/>
              <a:ea typeface="+mn-ea"/>
              <a:cs typeface="+mn-cs"/>
            </a:endParaRPr>
          </a:p>
          <a:p>
            <a:r>
              <a:rPr lang="fi-FI" dirty="0"/>
              <a:t>Mari Tikkunen, Suomen riistakeskus/ Antti Härkälä, Luonnonvarakeskus / Jaakko Alalantela, Suomen riistakeskus  / Mari Tikkunen, Suomen riistakeskus</a:t>
            </a:r>
            <a:endParaRPr lang="sv-FI" sz="120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Vargen och förvaltningen av vargstammen ger upphov till många olika åsikter, även konflikter. Majoriteten av människorna delar dock uppfattningen om att vargen hör till Finlands natur, och tvisterna snarare det lämpliga antal vargar, vargjakten och hur man ska hantera vargar som rör sig bland bosättning. </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27286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u="none" dirty="0">
                <a:solidFill>
                  <a:schemeClr val="tx1"/>
                </a:solidFill>
                <a:latin typeface="+mn-lt"/>
                <a:ea typeface="+mn-ea"/>
                <a:cs typeface="+mn-cs"/>
              </a:rPr>
              <a:t>Aktivitet: Dialog om det egna förhållandet till vargen </a:t>
            </a:r>
          </a:p>
          <a:p>
            <a:r>
              <a:rPr lang="sv-FI" sz="1200" dirty="0">
                <a:solidFill>
                  <a:schemeClr val="tx1"/>
                </a:solidFill>
                <a:latin typeface="+mn-lt"/>
                <a:ea typeface="+mn-ea"/>
                <a:cs typeface="+mn-cs"/>
              </a:rPr>
              <a:t>Fundera på hur du förhåller dig till vargen. Inställningen kan vara likgiltig och neutral, negativ eller positiv. Vilka faktorer och erfarenheter påverkar din inställning?</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 klassen kan man ordna en trygg dialog med hjälp av Dialogpaus-metoden. Verktygen i Dialogpaus är gratis och tillgängliga på </a:t>
            </a:r>
            <a:r>
              <a:rPr lang="sv-FI" sz="1200" u="sng" dirty="0">
                <a:solidFill>
                  <a:schemeClr val="tx1"/>
                </a:solidFill>
                <a:latin typeface="+mn-lt"/>
                <a:ea typeface="+mn-ea"/>
                <a:cs typeface="+mn-cs"/>
                <a:hlinkClick r:id="rId3"/>
              </a:rPr>
              <a:t>https://www.dialogpaus.fi/</a:t>
            </a:r>
            <a:r>
              <a:rPr lang="sv-FI" sz="1200" dirty="0">
                <a:solidFill>
                  <a:schemeClr val="tx1"/>
                </a:solidFill>
                <a:latin typeface="+mn-lt"/>
                <a:ea typeface="+mn-ea"/>
                <a:cs typeface="+mn-cs"/>
              </a:rPr>
              <a:t>. Dialogpaus lämpar sig även för elever i högstadieåldern.</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Aktivitet: Dialog om vargar utifrån olika roller</a:t>
            </a:r>
          </a:p>
          <a:p>
            <a:r>
              <a:rPr lang="sv-FI" sz="1200" dirty="0">
                <a:solidFill>
                  <a:schemeClr val="tx1"/>
                </a:solidFill>
                <a:latin typeface="+mn-lt"/>
                <a:ea typeface="+mn-ea"/>
                <a:cs typeface="+mn-cs"/>
              </a:rPr>
              <a:t>I lärarhandledningen finns anvisningar för hur du kan ordna en debatt i klassen.</a:t>
            </a:r>
            <a:endParaRPr lang="sv-FI" sz="1200" b="1"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97668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Vargen är det av våra fyra stora rovdjur som mest delar åsikter och väcker känslor. Enligt undersökningar har människor svårast att acceptera just vargen. Söder om renskötselområdet dödar vargen fler tamdjur och sällskapsdjur än de övriga stora rovdjuren.</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17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Som de övriga stora rovdjuren jagades vargen i Finland intensivt och utrotades nästan i slutet av 1800-talet. I flera årtionden var vargstammen mycket liten och vargen trivdes inte nära människobosättningar.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De senaste årtiondena har vargarna blivit fler, och därmed händer det också oftare att människor och varg möts. Vargarna håller sig oftast långt borta från bosättning, men särskilt unga individer kan passera genom bosättning eller besöka gårdsområden.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Tamdjursgårdar innebär lätt byte för en varg eller vargflock som letar efter mat. På gårdar används bland annat rovdjursstängsel för att skydda tamdjuren mot angrepp.</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00583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Hunden härstammar från vargen, men om vargen och hunden möts i naturen brukar de inte förhålla sig vänligt till varandra. Vargen ser oftast hunden som ett hot och en konkurrent och försöker därför bli av med hunden genom att antingen fly eller anfalla. </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41577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Vargen och hunden kan mötas till exempel under jaktsäsongen när jakthundar rör sig fritt i skogen. Nuförtiden används hundar som hjälp till exempel vid älgjakt.</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24286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Någon enstaka gång kan det hända en varg, vanligen en ung </a:t>
            </a:r>
            <a:r>
              <a:rPr lang="sv-FI" sz="1200" dirty="0" err="1">
                <a:solidFill>
                  <a:schemeClr val="tx1"/>
                </a:solidFill>
                <a:latin typeface="+mn-lt"/>
                <a:ea typeface="+mn-ea"/>
                <a:cs typeface="+mn-cs"/>
              </a:rPr>
              <a:t>strövarg</a:t>
            </a:r>
            <a:r>
              <a:rPr lang="sv-FI" sz="1200" dirty="0">
                <a:solidFill>
                  <a:schemeClr val="tx1"/>
                </a:solidFill>
                <a:latin typeface="+mn-lt"/>
                <a:ea typeface="+mn-ea"/>
                <a:cs typeface="+mn-cs"/>
              </a:rPr>
              <a:t>, dödar en hund som är ensam på gården. Sådana händelser kan väcka oro och rädsla; hunden kallas ju människans bästa vän och betraktas som en familjemedlem vars död ger upphov till stor sorg.</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Läs mer om vargmotstånd och tamdjursskador i lärarhandledningen (handledningen för ÅK 7–9.</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69867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Om någon djurart har upplevts orsaka olägenheter för människan har man brukat minska stammen genom jaktuttag. Samtidigt har man tänkt att de kvarlämnade individerna lär sig att vara rädda för människan och hålla sig på avstånd.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Nuförtiden är vargen dock fridlyst enligt Europeiska unionens habitatdirektiv, det vill säga den får jagas endast under vissa förbehåll. Syftet med skyddet är att vargstammen ska bli livskraftigare samt att säkerställa att det finns tillräckligt många vargpar som förökar sig.</a:t>
            </a:r>
            <a:r>
              <a:rPr lang="sv-FI" sz="1200" u="sng" dirty="0">
                <a:solidFill>
                  <a:schemeClr val="tx1"/>
                </a:solidFill>
                <a:latin typeface="+mn-lt"/>
                <a:ea typeface="+mn-ea"/>
                <a:cs typeface="+mn-cs"/>
              </a:rPr>
              <a:t> </a:t>
            </a:r>
            <a:r>
              <a:rPr lang="sv-FI" sz="1200" dirty="0">
                <a:solidFill>
                  <a:schemeClr val="tx1"/>
                </a:solidFill>
                <a:latin typeface="+mn-lt"/>
                <a:ea typeface="+mn-ea"/>
                <a:cs typeface="+mn-cs"/>
              </a:rPr>
              <a:t>Vargstammens storlek beräknas årligen.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Nu och då uppdagas fall av illegal tjuvjakt. Den som olagligt skjuter en varg bestraffas med flera tusen euro i böter eller döms i grova fall till fängelse.</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Aktivitet: Vargjakt – varför och vilka är konsekvenserna? </a:t>
            </a:r>
          </a:p>
          <a:p>
            <a:r>
              <a:rPr lang="sv-FI" sz="1200" dirty="0">
                <a:solidFill>
                  <a:schemeClr val="tx1"/>
                </a:solidFill>
                <a:latin typeface="+mn-lt"/>
                <a:ea typeface="+mn-ea"/>
                <a:cs typeface="+mn-cs"/>
              </a:rPr>
              <a:t>Fundera och diskutera: Varför vill man jaga vargar? Vilka positiva och/eller negativa följder kan vargjakt ha?</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92115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Vargen är det stora rovdjur som syns mest i medierna. Idag finns det vargflockar i både östra och västra Finland. Den har ökat den regionala nyhetsbevakningen. Många människor kommer till tals i nyheterna: de som bor inom vargrevir, djurbönder, jägare, naturvårdare, vargmotståndare, forskare och myndigheter. Nyheter med olika perspektiv kan vara mycket olika, till och med motstridiga. I nyheterna ställs ofta två parter med olika åsikt mot varandra.</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Vargen och förvaltningen av vargstammen ger upphov till många olika åsikter, även konflikter. Majoriteten av människorna delar dock uppfattningen om att vargen hör till Finlands natur, och tvisterna snarare det lämpliga antal vargar, vargjakten och hur man ska hantera vargar som rör sig bland bosättning. </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Aktivitet: Vargen i rubrikerna </a:t>
            </a:r>
          </a:p>
          <a:p>
            <a:r>
              <a:rPr lang="sv-FI" sz="1200" dirty="0">
                <a:solidFill>
                  <a:schemeClr val="tx1"/>
                </a:solidFill>
                <a:latin typeface="+mn-lt"/>
                <a:ea typeface="+mn-ea"/>
                <a:cs typeface="+mn-cs"/>
              </a:rPr>
              <a:t>Närmare anvisningar för aktiviteten finns i lärarhandledningen (handledningen för ÅK 7–9.</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5409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765406BE-1812-4598-B192-8C7AA4533C1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1" name="TextBox 12">
            <a:extLst>
              <a:ext uri="{FF2B5EF4-FFF2-40B4-BE49-F238E27FC236}">
                <a16:creationId xmlns:a16="http://schemas.microsoft.com/office/drawing/2014/main" id="{61ADFFDB-0F1F-4BBA-9A38-F7304E2D066C}"/>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Varför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väcker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vargen</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känslor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a:t>
            </a:r>
          </a:p>
        </p:txBody>
      </p:sp>
      <p:pic>
        <p:nvPicPr>
          <p:cNvPr id="14" name="Kuva 13" descr="Suurpetojen jäljillä -logo">
            <a:extLst>
              <a:ext uri="{FF2B5EF4-FFF2-40B4-BE49-F238E27FC236}">
                <a16:creationId xmlns:a16="http://schemas.microsoft.com/office/drawing/2014/main" id="{94675B2C-CB5C-4C5A-A846-A368BB0E87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Vargen och vargförvaltningen väcker åsikter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2483269" cy="4737282"/>
          </a:xfrm>
        </p:spPr>
        <p:txBody>
          <a:bodyPr>
            <a:normAutofit fontScale="92500" lnSpcReduction="20000"/>
          </a:bodyPr>
          <a:lstStyle/>
          <a:p>
            <a:r>
              <a:rPr lang="sv-FI" sz="2400" b="1"/>
              <a:t>Vargen och förvaltningen av vargstammen ger upphov till många olika åsikter, även konflikter. </a:t>
            </a:r>
          </a:p>
          <a:p>
            <a:r>
              <a:rPr lang="sv-FI" sz="2400"/>
              <a:t>De flesta håller ändå med om att vargen hör till Finlands natur. </a:t>
            </a:r>
          </a:p>
          <a:p>
            <a:r>
              <a:rPr lang="sv-FI" sz="2400"/>
              <a:t>Tvisterna gäller snarare det lämpliga antal vargar, vargjakten och hur man ska hantera vargar som rör sig bland bosättning. </a:t>
            </a:r>
          </a:p>
        </p:txBody>
      </p:sp>
      <p:pic>
        <p:nvPicPr>
          <p:cNvPr id="14" name="Kuvan paikkamerkki 13" descr="Bärodlare i höstskogen">
            <a:extLst>
              <a:ext uri="{FF2B5EF4-FFF2-40B4-BE49-F238E27FC236}">
                <a16:creationId xmlns:a16="http://schemas.microsoft.com/office/drawing/2014/main" id="{07279708-7246-4E00-888A-1F786BF5263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15552" cy="456230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941454"/>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t>© Riitta Weijola/Vastavalo</a:t>
            </a:r>
          </a:p>
        </p:txBody>
      </p:sp>
    </p:spTree>
    <p:extLst>
      <p:ext uri="{BB962C8B-B14F-4D97-AF65-F5344CB8AC3E}">
        <p14:creationId xmlns:p14="http://schemas.microsoft.com/office/powerpoint/2010/main" val="42879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B91A9-EF5A-49CF-AF72-089F8C33B657}"/>
              </a:ext>
            </a:extLst>
          </p:cNvPr>
          <p:cNvSpPr>
            <a:spLocks noGrp="1"/>
          </p:cNvSpPr>
          <p:nvPr>
            <p:ph type="title"/>
          </p:nvPr>
        </p:nvSpPr>
        <p:spPr>
          <a:xfrm>
            <a:off x="838200" y="3063744"/>
            <a:ext cx="10515600" cy="2422656"/>
          </a:xfrm>
        </p:spPr>
        <p:txBody>
          <a:bodyPr>
            <a:normAutofit/>
          </a:bodyPr>
          <a:lstStyle/>
          <a:p>
            <a:r>
              <a:rPr lang="sv-FI"/>
              <a:t>Fundera på hur du förhåller dig till vargen.</a:t>
            </a:r>
            <a:br>
              <a:rPr lang="sv-FI"/>
            </a:br>
            <a:br>
              <a:rPr lang="sv-FI"/>
            </a:br>
            <a:r>
              <a:rPr lang="sv-FI"/>
              <a:t>Vilka faktorer och erfarenheter påverkar din inställning?</a:t>
            </a:r>
          </a:p>
        </p:txBody>
      </p:sp>
    </p:spTree>
    <p:extLst>
      <p:ext uri="{BB962C8B-B14F-4D97-AF65-F5344CB8AC3E}">
        <p14:creationId xmlns:p14="http://schemas.microsoft.com/office/powerpoint/2010/main" val="229824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Åsikterna går mest isär om vargen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Söder om renskötselområdet dödar vargen fler tamdjur och sällskapsdjur än de övriga stora rovdjuren.</a:t>
            </a:r>
          </a:p>
        </p:txBody>
      </p:sp>
      <p:pic>
        <p:nvPicPr>
          <p:cNvPr id="17" name="Kuvan paikkamerkki 16" descr="Varg">
            <a:extLst>
              <a:ext uri="{FF2B5EF4-FFF2-40B4-BE49-F238E27FC236}">
                <a16:creationId xmlns:a16="http://schemas.microsoft.com/office/drawing/2014/main" id="{1004C2E0-E569-4747-93DA-88391AC549E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34849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Tikkunen/Finlands viltcentral</a:t>
            </a:r>
          </a:p>
        </p:txBody>
      </p:sp>
    </p:spTree>
    <p:extLst>
      <p:ext uri="{BB962C8B-B14F-4D97-AF65-F5344CB8AC3E}">
        <p14:creationId xmlns:p14="http://schemas.microsoft.com/office/powerpoint/2010/main" val="13364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Många turer i vargens historia i Finland</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4" y="1213575"/>
            <a:ext cx="4889585" cy="4737282"/>
          </a:xfrm>
        </p:spPr>
        <p:txBody>
          <a:bodyPr>
            <a:normAutofit/>
          </a:bodyPr>
          <a:lstStyle/>
          <a:p>
            <a:r>
              <a:rPr lang="sv-FI" sz="2400"/>
              <a:t>Vargen jagades intensivt och utrotades nästan i slutet av 1800-talet.</a:t>
            </a:r>
          </a:p>
          <a:p>
            <a:r>
              <a:rPr lang="sv-FI" sz="2400"/>
              <a:t>I flera årtionden var vargstammen mycket liten och vargar sågs sällan nära människobosättningar.</a:t>
            </a:r>
          </a:p>
          <a:p>
            <a:r>
              <a:rPr lang="sv-FI" sz="2400"/>
              <a:t>De senaste årtiondena har vargarna ökat i antal. Därför har också möten mellan människan och vargen blivit vanligare.</a:t>
            </a:r>
          </a:p>
        </p:txBody>
      </p:sp>
      <p:pic>
        <p:nvPicPr>
          <p:cNvPr id="11" name="Kuvan paikkamerkki 10" descr="På fotot från 1930 syns ett vargnät som användes vid vargjakt.">
            <a:extLst>
              <a:ext uri="{FF2B5EF4-FFF2-40B4-BE49-F238E27FC236}">
                <a16:creationId xmlns:a16="http://schemas.microsoft.com/office/drawing/2014/main" id="{37C044C3-22BB-45DB-8DE8-ED2C7C94CB1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1"/>
          <a:stretch/>
        </p:blipFill>
        <p:spPr>
          <a:xfrm>
            <a:off x="5518484" y="1212850"/>
            <a:ext cx="667351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53561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4" y="5949338"/>
            <a:ext cx="5203456" cy="365125"/>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t>På fotot från 1930 syns ett vargnät som användes vid vargjakt.</a:t>
            </a:r>
            <a:br>
              <a:rPr lang="sv-FI" dirty="0"/>
            </a:br>
            <a:r>
              <a:rPr lang="sv-FI" dirty="0"/>
              <a:t>© Aino Oksanen, Etnologiska bildsamlingen, Museiverket</a:t>
            </a:r>
          </a:p>
        </p:txBody>
      </p:sp>
    </p:spTree>
    <p:extLst>
      <p:ext uri="{BB962C8B-B14F-4D97-AF65-F5344CB8AC3E}">
        <p14:creationId xmlns:p14="http://schemas.microsoft.com/office/powerpoint/2010/main" val="256973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 och hund är släkt men inte kompisar (1/3)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Vargen ser ofta hunden som ett hot och en konkurrent.</a:t>
            </a:r>
          </a:p>
          <a:p>
            <a:r>
              <a:rPr lang="sv-FI" sz="2400"/>
              <a:t>Hunden härstammar från vargen, men om vargen och hunden möts i naturen brukar de inte förhålla sig vänligt till varandra. </a:t>
            </a:r>
          </a:p>
        </p:txBody>
      </p:sp>
      <p:pic>
        <p:nvPicPr>
          <p:cNvPr id="11" name="Kuvan paikkamerkki 10" descr="Karelsk björnhund">
            <a:extLst>
              <a:ext uri="{FF2B5EF4-FFF2-40B4-BE49-F238E27FC236}">
                <a16:creationId xmlns:a16="http://schemas.microsoft.com/office/drawing/2014/main" id="{B8857906-EEE0-42E9-82EA-DD3B56D900D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6799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t>© Jani Seppänen/Vastavalo</a:t>
            </a:r>
          </a:p>
        </p:txBody>
      </p:sp>
    </p:spTree>
    <p:extLst>
      <p:ext uri="{BB962C8B-B14F-4D97-AF65-F5344CB8AC3E}">
        <p14:creationId xmlns:p14="http://schemas.microsoft.com/office/powerpoint/2010/main" val="8235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 och hund är släkt men inte kompisar (2/3)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Nuförtiden används hundar som hjälp till exempel vid älgjakt. </a:t>
            </a:r>
          </a:p>
          <a:p>
            <a:r>
              <a:rPr lang="sv-FI" sz="2400"/>
              <a:t>Jakthunden kan möta en varg när den springer lös i skogen, långt från hundföraren.</a:t>
            </a:r>
          </a:p>
        </p:txBody>
      </p:sp>
      <p:pic>
        <p:nvPicPr>
          <p:cNvPr id="6" name="Kuvan paikkamerkki 5" descr="Jägare och jakthund">
            <a:extLst>
              <a:ext uri="{FF2B5EF4-FFF2-40B4-BE49-F238E27FC236}">
                <a16:creationId xmlns:a16="http://schemas.microsoft.com/office/drawing/2014/main" id="{2116887A-5655-4C07-9CD6-52ABC7772197}"/>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315060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rPr>
              <a:t>© Mari Lyly/Finlands viltcentral</a:t>
            </a:r>
          </a:p>
        </p:txBody>
      </p:sp>
    </p:spTree>
    <p:extLst>
      <p:ext uri="{BB962C8B-B14F-4D97-AF65-F5344CB8AC3E}">
        <p14:creationId xmlns:p14="http://schemas.microsoft.com/office/powerpoint/2010/main" val="34019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 och hund är släkt men inte kompisar (3/3)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dirty="0"/>
              <a:t>Ibland händer det att vargen dödar en hund som är ensam ute på gården.</a:t>
            </a:r>
          </a:p>
          <a:p>
            <a:r>
              <a:rPr lang="sv-FI" sz="2400" dirty="0"/>
              <a:t>Sådana händelser väcker oro och rädsla. Hunden betraktas som en familjemedlem och sorgen är stor.</a:t>
            </a:r>
          </a:p>
        </p:txBody>
      </p:sp>
      <p:pic>
        <p:nvPicPr>
          <p:cNvPr id="9" name="Kuvan paikkamerkki 8" descr="Finsk lapphund i vinterlandskap">
            <a:extLst>
              <a:ext uri="{FF2B5EF4-FFF2-40B4-BE49-F238E27FC236}">
                <a16:creationId xmlns:a16="http://schemas.microsoft.com/office/drawing/2014/main" id="{6A5DECB8-7E98-4680-BC58-EBBFD33ED38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354618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rPr>
              <a:t>© Mari Lyly/Finlands viltcentral</a:t>
            </a:r>
          </a:p>
        </p:txBody>
      </p:sp>
    </p:spTree>
    <p:extLst>
      <p:ext uri="{BB962C8B-B14F-4D97-AF65-F5344CB8AC3E}">
        <p14:creationId xmlns:p14="http://schemas.microsoft.com/office/powerpoint/2010/main" val="38313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Vargjakt – ingen enkel fråga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4" y="1213575"/>
            <a:ext cx="4114799" cy="4737282"/>
          </a:xfrm>
        </p:spPr>
        <p:txBody>
          <a:bodyPr>
            <a:normAutofit/>
          </a:bodyPr>
          <a:lstStyle/>
          <a:p>
            <a:r>
              <a:rPr lang="sv-FI" sz="2400" b="1"/>
              <a:t>Traditionellt har syftet med jakt varit att minska bestånden av sådana arter som ansetts vara skadliga för människan.</a:t>
            </a:r>
          </a:p>
          <a:p>
            <a:r>
              <a:rPr lang="sv-FI" sz="2400"/>
              <a:t>Vargen är fridlyst enligt Europeiska unionens habitatdirektiv, det vill säga den får inte jagas. Syftet är att stärka vargstammen.</a:t>
            </a:r>
          </a:p>
          <a:p>
            <a:r>
              <a:rPr lang="sv-FI" sz="2400"/>
              <a:t>Nu och då uppdagas fall av illegal tjuvjakt av varg. Att olagligt skjuta en varg bestraffas med flera tusen euro i böter.</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456230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Fyra fällda vargar 1985.">
            <a:extLst>
              <a:ext uri="{FF2B5EF4-FFF2-40B4-BE49-F238E27FC236}">
                <a16:creationId xmlns:a16="http://schemas.microsoft.com/office/drawing/2014/main" id="{66969B27-A2EB-4457-8925-556C03E4D6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405" r="-1" b="-280"/>
          <a:stretch/>
        </p:blipFill>
        <p:spPr>
          <a:xfrm>
            <a:off x="5075000" y="1212850"/>
            <a:ext cx="7117000" cy="4738688"/>
          </a:xfrm>
          <a:prstGeom prst="rect">
            <a:avLst/>
          </a:prstGeom>
        </p:spPr>
      </p:pic>
      <p:sp>
        <p:nvSpPr>
          <p:cNvPr id="14" name="Sisällön paikkamerkki 3">
            <a:extLst>
              <a:ext uri="{FF2B5EF4-FFF2-40B4-BE49-F238E27FC236}">
                <a16:creationId xmlns:a16="http://schemas.microsoft.com/office/drawing/2014/main" id="{A9A95DA0-3C21-4B1B-890F-3593113D9000}"/>
              </a:ext>
            </a:extLst>
          </p:cNvPr>
          <p:cNvSpPr txBox="1">
            <a:spLocks/>
          </p:cNvSpPr>
          <p:nvPr/>
        </p:nvSpPr>
        <p:spPr>
          <a:xfrm>
            <a:off x="6988544" y="5949338"/>
            <a:ext cx="5203456" cy="365125"/>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t>Fyra fällda vargar 1985.</a:t>
            </a:r>
            <a:br>
              <a:rPr lang="sv-FI" dirty="0"/>
            </a:br>
            <a:r>
              <a:rPr lang="sv-FI" dirty="0"/>
              <a:t>© Jaakko Julkunen, JOKA </a:t>
            </a:r>
            <a:r>
              <a:rPr lang="sv-FI" dirty="0" err="1"/>
              <a:t>Journalistinen</a:t>
            </a:r>
            <a:r>
              <a:rPr lang="sv-FI" dirty="0"/>
              <a:t> kuva-</a:t>
            </a:r>
            <a:r>
              <a:rPr lang="sv-FI" dirty="0" err="1"/>
              <a:t>arkisto</a:t>
            </a:r>
            <a:r>
              <a:rPr lang="sv-FI" dirty="0"/>
              <a:t>. Jaakko Julkusen </a:t>
            </a:r>
            <a:r>
              <a:rPr lang="sv-FI" dirty="0" err="1"/>
              <a:t>kokoelma</a:t>
            </a:r>
            <a:r>
              <a:rPr lang="sv-FI" dirty="0"/>
              <a:t>, Museiverket</a:t>
            </a:r>
          </a:p>
        </p:txBody>
      </p:sp>
    </p:spTree>
    <p:extLst>
      <p:ext uri="{BB962C8B-B14F-4D97-AF65-F5344CB8AC3E}">
        <p14:creationId xmlns:p14="http://schemas.microsoft.com/office/powerpoint/2010/main" val="474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Vargen syns och hörs – vargnyheter i media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526006" cy="4737282"/>
          </a:xfrm>
        </p:spPr>
        <p:txBody>
          <a:bodyPr>
            <a:normAutofit lnSpcReduction="10000"/>
          </a:bodyPr>
          <a:lstStyle/>
          <a:p>
            <a:r>
              <a:rPr lang="sv-FI" sz="2400" b="1"/>
              <a:t>Det finns numera vargflockar på olika håll i landet, och det har ökat nyhetsbevakningen.</a:t>
            </a:r>
          </a:p>
          <a:p>
            <a:r>
              <a:rPr lang="sv-FI" sz="2400"/>
              <a:t>Många människor kommer till tals i nyheterna: de som bor nära vargrevir, djurbönder, jägare, naturvårdare, forskare och myndigheter.</a:t>
            </a:r>
          </a:p>
          <a:p>
            <a:r>
              <a:rPr lang="sv-FI" sz="2400"/>
              <a:t>Nyheter med olika perspektiv kan vara mycket olika, till och med motstridiga.</a:t>
            </a:r>
          </a:p>
        </p:txBody>
      </p:sp>
      <p:pic>
        <p:nvPicPr>
          <p:cNvPr id="11" name="Kuvan paikkamerkki 10" descr="Vargflock spår">
            <a:extLst>
              <a:ext uri="{FF2B5EF4-FFF2-40B4-BE49-F238E27FC236}">
                <a16:creationId xmlns:a16="http://schemas.microsoft.com/office/drawing/2014/main" id="{E7F4D49A-8574-42C8-B363-7F03455A776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195" b="-14"/>
          <a:stretch/>
        </p:blipFill>
        <p:spPr>
          <a:xfrm>
            <a:off x="3994484" y="1212850"/>
            <a:ext cx="819751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15552" cy="440036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rPr>
              <a:t>© Antti Härkälä/Naturresursinstitutet</a:t>
            </a:r>
          </a:p>
        </p:txBody>
      </p:sp>
    </p:spTree>
    <p:extLst>
      <p:ext uri="{BB962C8B-B14F-4D97-AF65-F5344CB8AC3E}">
        <p14:creationId xmlns:p14="http://schemas.microsoft.com/office/powerpoint/2010/main" val="6540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ebb82943-49da-4504-a2f3-a33fb2eb95f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949</TotalTime>
  <Words>1531</Words>
  <Application>Microsoft Office PowerPoint</Application>
  <PresentationFormat>Laajakuva</PresentationFormat>
  <Paragraphs>106</Paragraphs>
  <Slides>10</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Calibri Light</vt:lpstr>
      <vt:lpstr>Rockwell</vt:lpstr>
      <vt:lpstr>Office Theme</vt:lpstr>
      <vt:lpstr>Varför väcker vargen känslor?</vt:lpstr>
      <vt:lpstr>Fundera på hur du förhåller dig till vargen.  Vilka faktorer och erfarenheter påverkar din inställning?</vt:lpstr>
      <vt:lpstr>Åsikterna går mest isär om vargen</vt:lpstr>
      <vt:lpstr>Många turer i vargens historia i Finland</vt:lpstr>
      <vt:lpstr>Varg och hund är släkt men inte kompisar (1/3)</vt:lpstr>
      <vt:lpstr>Varg och hund är släkt men inte kompisar (2/3)</vt:lpstr>
      <vt:lpstr>Varg och hund är släkt men inte kompisar (3/3)</vt:lpstr>
      <vt:lpstr>Vargjakt – ingen enkel fråga</vt:lpstr>
      <vt:lpstr>Vargen syns och hörs – vargnyheter i media</vt:lpstr>
      <vt:lpstr>Vargen och vargförvaltningen väcker åsikter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Varför väcker vargen känslor?</dc:title>
  <dc:creator>Jukka Fordell</dc:creator>
  <cp:lastModifiedBy>Ala-Kurikka Iina (Luke)</cp:lastModifiedBy>
  <cp:revision>42</cp:revision>
  <dcterms:created xsi:type="dcterms:W3CDTF">2021-04-28T07:26:09Z</dcterms:created>
  <dcterms:modified xsi:type="dcterms:W3CDTF">2021-06-28T14:39:31Z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