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323" r:id="rId6"/>
    <p:sldId id="322" r:id="rId7"/>
    <p:sldId id="314" r:id="rId8"/>
    <p:sldId id="261" r:id="rId9"/>
    <p:sldId id="297" r:id="rId10"/>
    <p:sldId id="320" r:id="rId11"/>
    <p:sldId id="324" r:id="rId12"/>
    <p:sldId id="325" r:id="rId13"/>
    <p:sldId id="330" r:id="rId14"/>
    <p:sldId id="326" r:id="rId15"/>
    <p:sldId id="327" r:id="rId16"/>
    <p:sldId id="328" r:id="rId17"/>
    <p:sldId id="329" r:id="rId1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B2CDE5"/>
    <a:srgbClr val="507A9F"/>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7" autoAdjust="0"/>
    <p:restoredTop sz="86385" autoAdjust="0"/>
  </p:normalViewPr>
  <p:slideViewPr>
    <p:cSldViewPr snapToGrid="0" snapToObjects="1">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Jaakko Alalantela, Suomen riistakeskus / Mari Tikkunen, Suomen riistakeskus / Iina Ala-Kurikka, </a:t>
            </a:r>
            <a:r>
              <a:rPr lang="fi-FI" dirty="0" err="1"/>
              <a:t>SusiLIFE</a:t>
            </a:r>
            <a:r>
              <a:rPr lang="fi-FI" dirty="0"/>
              <a:t> / Tapio Visuri, Luonnonvarakeskus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I Finland får tamdjursägare en penningersättning om ett stort rovdjur skadar eller dödar ett tamdjur. Ersättning söks hos Livsmedelsverket som betalar ersättningen ur anslag från staten.</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7655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bästa sättet att förhindra att stora rovdjur orsakar skada är att se till att de inte kommer åt tamdjuren. Den effektivaste metoden för att skydda tamdjur som betar ute är elektriska rovdjursstängsel.</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Rovdjursstängslen är avsedda speciellt för att hålla rovdjuren borta. Stängslet är så högt att rovdjuren inte kan hoppa över det. I stängslet löper fem </a:t>
            </a:r>
            <a:r>
              <a:rPr lang="sv-FI" sz="1200" dirty="0" err="1">
                <a:solidFill>
                  <a:schemeClr val="tx1"/>
                </a:solidFill>
                <a:latin typeface="+mn-lt"/>
                <a:ea typeface="+mn-ea"/>
                <a:cs typeface="+mn-cs"/>
              </a:rPr>
              <a:t>eltrådar</a:t>
            </a:r>
            <a:r>
              <a:rPr lang="sv-FI" sz="1200" dirty="0">
                <a:solidFill>
                  <a:schemeClr val="tx1"/>
                </a:solidFill>
                <a:latin typeface="+mn-lt"/>
                <a:ea typeface="+mn-ea"/>
                <a:cs typeface="+mn-cs"/>
              </a:rPr>
              <a:t> och rovdjuret får en stöt om det försöker ta sig mellan trådarna. Den nedersta tråden sitter så lågt att vargar eller lodjur inte kan krypa under den. Med elstängsel kan man också skydda biodlingar mot björnar.</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93048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finns också andra sätt att skydda djur som går på bete. Eftersom rovdjuren oftast rör sig vid skymningstid kan man till natten flytta tamdjuren från betet till en bättre </a:t>
            </a:r>
            <a:r>
              <a:rPr lang="sv-FI" sz="1200" b="1">
                <a:solidFill>
                  <a:schemeClr val="tx1"/>
                </a:solidFill>
                <a:latin typeface="+mn-lt"/>
                <a:ea typeface="+mn-ea"/>
                <a:cs typeface="+mn-cs"/>
              </a:rPr>
              <a:t>skyddad inhägnad</a:t>
            </a:r>
            <a:r>
              <a:rPr lang="sv-FI" sz="1200">
                <a:solidFill>
                  <a:schemeClr val="tx1"/>
                </a:solidFill>
                <a:latin typeface="+mn-lt"/>
                <a:ea typeface="+mn-ea"/>
                <a:cs typeface="+mn-cs"/>
              </a:rPr>
              <a:t>.</a:t>
            </a:r>
          </a:p>
          <a:p>
            <a:endParaRPr lang="fi-FI" sz="1200" kern="1200" dirty="0">
              <a:solidFill>
                <a:schemeClr val="tx1"/>
              </a:solidFill>
              <a:effectLst/>
              <a:latin typeface="+mn-lt"/>
              <a:ea typeface="+mn-ea"/>
              <a:cs typeface="+mn-cs"/>
            </a:endParaRPr>
          </a:p>
          <a:p>
            <a:r>
              <a:rPr lang="sv-FI" sz="1200" b="1">
                <a:solidFill>
                  <a:schemeClr val="tx1"/>
                </a:solidFill>
                <a:latin typeface="+mn-lt"/>
                <a:ea typeface="+mn-ea"/>
                <a:cs typeface="+mn-cs"/>
              </a:rPr>
              <a:t>Viltkameror</a:t>
            </a:r>
            <a:r>
              <a:rPr lang="sv-FI" sz="1200">
                <a:solidFill>
                  <a:schemeClr val="tx1"/>
                </a:solidFill>
                <a:latin typeface="+mn-lt"/>
                <a:ea typeface="+mn-ea"/>
                <a:cs typeface="+mn-cs"/>
              </a:rPr>
              <a:t> är övervakningskameror som aktiveras av rörelse. De börjar ta bilder genast när någonting rör sig framför dem. När viltkameran aktiveras skickar den ett meddelande till gårdsägarens telefon eller e-post, så ägaren vet att komma och kontrollera läget. Om ett rovdjur har tagits sig in i hagen kan gårdsägaren skrämma bort det innan någon skada hinner ske.</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Ibland kan till exempel får gå ute på bete långt från bosättningen. Om vargen lyckas ta ett får kan den återvända flera gånger till platsen för ett lätt byte. Då är </a:t>
            </a:r>
            <a:r>
              <a:rPr lang="sv-FI" sz="1200" b="1">
                <a:solidFill>
                  <a:schemeClr val="tx1"/>
                </a:solidFill>
                <a:latin typeface="+mn-lt"/>
                <a:ea typeface="+mn-ea"/>
                <a:cs typeface="+mn-cs"/>
              </a:rPr>
              <a:t>GPS-krage på fåren </a:t>
            </a:r>
            <a:r>
              <a:rPr lang="sv-FI" sz="1200">
                <a:solidFill>
                  <a:schemeClr val="tx1"/>
                </a:solidFill>
                <a:latin typeface="+mn-lt"/>
                <a:ea typeface="+mn-ea"/>
                <a:cs typeface="+mn-cs"/>
              </a:rPr>
              <a:t>till hjälp. Fårbonden ser då var fåret finns på en karta. Om ett får har varit länge orörligt eller beter sig konstigt, vet bonden att gå och kontrollera situationen.</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En del gårdar har </a:t>
            </a:r>
            <a:r>
              <a:rPr lang="sv-FI" sz="1200" b="1">
                <a:solidFill>
                  <a:schemeClr val="tx1"/>
                </a:solidFill>
                <a:latin typeface="+mn-lt"/>
                <a:ea typeface="+mn-ea"/>
                <a:cs typeface="+mn-cs"/>
              </a:rPr>
              <a:t>boskapsvaktare</a:t>
            </a:r>
            <a:r>
              <a:rPr lang="sv-FI" sz="1200">
                <a:solidFill>
                  <a:schemeClr val="tx1"/>
                </a:solidFill>
                <a:latin typeface="+mn-lt"/>
                <a:ea typeface="+mn-ea"/>
                <a:cs typeface="+mn-cs"/>
              </a:rPr>
              <a:t>. De är stora hundar som avlats fram för att skydda tamdjur mot rovdjur. I allmänhet viker rovdjuren undan för boskapsvaktarna och det uppstår inga sammandrabbningar.</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En del gårdar har </a:t>
            </a:r>
            <a:r>
              <a:rPr lang="sv-FI" sz="1200" b="1">
                <a:solidFill>
                  <a:schemeClr val="tx1"/>
                </a:solidFill>
                <a:latin typeface="+mn-lt"/>
                <a:ea typeface="+mn-ea"/>
                <a:cs typeface="+mn-cs"/>
              </a:rPr>
              <a:t>installerat ljud- och ljusskrämmor.</a:t>
            </a:r>
            <a:r>
              <a:rPr lang="sv-FI" sz="1200">
                <a:solidFill>
                  <a:schemeClr val="tx1"/>
                </a:solidFill>
                <a:latin typeface="+mn-lt"/>
                <a:ea typeface="+mn-ea"/>
                <a:cs typeface="+mn-cs"/>
              </a:rPr>
              <a:t> Man kan till exempel ta ut en radio och ha den påslagen i hagen för att påminna om människan. På tamdjursgårdar utomlands används rovdjursskrämmor med skrämselljud eller blinkande ljus som sätter igång när rörelsesensorn aktiveras.</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45726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är svårare att skydda hundar som arbetar okopplade i skogen än andra tamdjur, men det går att minska risken för skada på många sätt. Jägaren kan försöka ta reda på vargsituationen i området och låta bli att släppa loss hunden i ett område där man vet att det finns varg. Jägaren ska gärna hålla sig så nära hunden som möjligt och hela tiden ha hunden under kontroll.</a:t>
            </a:r>
          </a:p>
          <a:p>
            <a:r>
              <a:rPr lang="sv-FI" sz="1200">
                <a:solidFill>
                  <a:schemeClr val="tx1"/>
                </a:solidFill>
                <a:latin typeface="+mn-lt"/>
                <a:ea typeface="+mn-ea"/>
                <a:cs typeface="+mn-cs"/>
              </a:rPr>
              <a:t>Det finns särskilda hundvästar som kan ge extra skydd om en varg angriper hunden. Hundvästen skyddar hundens kropp mot bett och ger också ägaren tid att komma till hunden för att hjälpa. Västen ger ändå inte fullständigt skydd.</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31569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händer ibland att stora rovdjur jagar tamdjur. Att tamdjur vållas skada eller dödas ett stort rovdjur kallas tamdjursskador.</a:t>
            </a: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4783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Främst är det renar och får som är utsatta för tamdjursskador som orsakas av stora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1167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Cirka 95 procent av de här skadorna är skador på renar, eftersom det framför allt på sommaren är svårt att skydda renar som går och betar fritt.</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Cirka hälften av skadorna på renar orsakas av järvar. Söder om renskötselområdet orsakar järven mycket sällan skador.</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208625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Ibland kan det också vara lodjur som varit framme.</a:t>
            </a:r>
          </a:p>
          <a:p>
            <a:r>
              <a:rPr lang="sv-FI" dirty="0"/>
              <a:t>Läs i lärarhandledningen en berättelse om när vargen angrep får ute på betet.</a:t>
            </a:r>
            <a:endParaRPr lang="sv-FI" b="1"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Stora rovdjur kan också angripa hundar. Oftast löper jakthundar den största risken att drabba samman med varg. Varje år rapporteras cirka 30–50 vargangrepp på hundar. Människor kan känna stor oro över sina husdjur i vargområden.</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Precis som i sagorna älskar björnen honung. Björnar kan söndra bikupor på biodlingar när de letar efter mat. Dessutom äter björnar spannmål och de kan riva sönder foder- eller ströbalar.</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64666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Bland nötdjuren är kalvar och ungboskap mest utsatta för rovdjursangrepp. Nötdjur kan också få skador då de blir uppskrämda av rovdjur och springer in i stängslet.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Om ett rovdjur tar sig in i en hästhage brukar det i de flesta fall endast leda till skador på hästen. I allmänhet är det björn eller lo som angriper hästar, men sådana angrepp är väldigt sällsynta.</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417121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06/28/2021</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311728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A490636E-B593-4A3F-8A59-AE8E44D2B92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0" name="TextBox 12">
            <a:extLst>
              <a:ext uri="{FF2B5EF4-FFF2-40B4-BE49-F238E27FC236}">
                <a16:creationId xmlns:a16="http://schemas.microsoft.com/office/drawing/2014/main" id="{61150E04-7B42-42CD-9787-2BF26C4A52DB}"/>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Stora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rovdjur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skadar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tamdjur</a:t>
            </a:r>
            <a:endPar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4" name="Kuva 13" descr="Suurpetojen jäljillä -logo">
            <a:extLst>
              <a:ext uri="{FF2B5EF4-FFF2-40B4-BE49-F238E27FC236}">
                <a16:creationId xmlns:a16="http://schemas.microsoft.com/office/drawing/2014/main" id="{C5863980-744F-40A9-ACBB-ACB249D648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F6B0C034-A42E-4E2C-92E3-B85656DBD6E9}"/>
              </a:ext>
            </a:extLst>
          </p:cNvPr>
          <p:cNvSpPr>
            <a:spLocks noGrp="1"/>
          </p:cNvSpPr>
          <p:nvPr>
            <p:ph type="title"/>
          </p:nvPr>
        </p:nvSpPr>
        <p:spPr>
          <a:xfrm>
            <a:off x="0" y="365126"/>
            <a:ext cx="12192000" cy="723446"/>
          </a:xfrm>
        </p:spPr>
        <p:txBody>
          <a:bodyPr/>
          <a:lstStyle/>
          <a:p>
            <a:r>
              <a:rPr lang="sv-FI" dirty="0"/>
              <a:t>Ägaren kan söka ersättning</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b="1"/>
              <a:t>Djurägaren kan söka ersättning om ett tamdjur skadas eller dödas av ett stort rovdjur.</a:t>
            </a:r>
          </a:p>
          <a:p>
            <a:r>
              <a:rPr lang="sv-FI" sz="2400"/>
              <a:t>Ersättningen betalas av staten.</a:t>
            </a:r>
          </a:p>
        </p:txBody>
      </p:sp>
      <p:pic>
        <p:nvPicPr>
          <p:cNvPr id="14" name="Kuvan paikkamerkki 13" descr="Får på betet">
            <a:extLst>
              <a:ext uri="{FF2B5EF4-FFF2-40B4-BE49-F238E27FC236}">
                <a16:creationId xmlns:a16="http://schemas.microsoft.com/office/drawing/2014/main" id="{EF30F2EC-1AC4-4158-ABA4-8D1869E046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7655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7905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ACC14-C519-4C14-A289-CC2050050F3F}"/>
              </a:ext>
            </a:extLst>
          </p:cNvPr>
          <p:cNvSpPr>
            <a:spLocks noGrp="1"/>
          </p:cNvSpPr>
          <p:nvPr>
            <p:ph type="ctrTitle"/>
          </p:nvPr>
        </p:nvSpPr>
        <p:spPr/>
        <p:txBody>
          <a:bodyPr/>
          <a:lstStyle/>
          <a:p>
            <a:r>
              <a:rPr lang="sv-FI"/>
              <a:t>Hur kan man förhindra skador?</a:t>
            </a:r>
          </a:p>
        </p:txBody>
      </p:sp>
      <p:sp>
        <p:nvSpPr>
          <p:cNvPr id="3" name="Footer Placeholder 5">
            <a:extLst>
              <a:ext uri="{FF2B5EF4-FFF2-40B4-BE49-F238E27FC236}">
                <a16:creationId xmlns:a16="http://schemas.microsoft.com/office/drawing/2014/main" id="{37ED2AEA-D867-4017-B497-D0C393CCEC49}"/>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4" name="Slide Number Placeholder 6">
            <a:extLst>
              <a:ext uri="{FF2B5EF4-FFF2-40B4-BE49-F238E27FC236}">
                <a16:creationId xmlns:a16="http://schemas.microsoft.com/office/drawing/2014/main" id="{66C4D7DC-EB65-4CE4-8A3F-FE0E9F606479}"/>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11</a:t>
            </a:fld>
            <a:endParaRPr lang="en-FI" sz="1000">
              <a:solidFill>
                <a:schemeClr val="bg1"/>
              </a:solidFill>
            </a:endParaRPr>
          </a:p>
        </p:txBody>
      </p:sp>
    </p:spTree>
    <p:extLst>
      <p:ext uri="{BB962C8B-B14F-4D97-AF65-F5344CB8AC3E}">
        <p14:creationId xmlns:p14="http://schemas.microsoft.com/office/powerpoint/2010/main" val="43762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Det finns flera sätt att skydda djur ute på bete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Det effektivaste sättet att skydda tamdjur som går ute på bete är elektriska rovdjursstängsel.</a:t>
            </a:r>
          </a:p>
        </p:txBody>
      </p:sp>
      <p:pic>
        <p:nvPicPr>
          <p:cNvPr id="10" name="Kuvan paikkamerkki 9" descr="Rovdjursstängslen">
            <a:extLst>
              <a:ext uri="{FF2B5EF4-FFF2-40B4-BE49-F238E27FC236}">
                <a16:creationId xmlns:a16="http://schemas.microsoft.com/office/drawing/2014/main" id="{22D0F097-E21A-4025-9C7F-9D295CB667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00833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0">
                <a:solidFill>
                  <a:schemeClr val="bg1"/>
                </a:solidFill>
                <a:latin typeface="Calibri" panose="020F0502020204030204" pitchFamily="34" charset="0"/>
                <a:cs typeface="Calibri" panose="020F0502020204030204" pitchFamily="34" charset="0"/>
              </a:rPr>
              <a:t>© Antti Rinne / Finlands viltcentral</a:t>
            </a:r>
          </a:p>
        </p:txBody>
      </p:sp>
    </p:spTree>
    <p:extLst>
      <p:ext uri="{BB962C8B-B14F-4D97-AF65-F5344CB8AC3E}">
        <p14:creationId xmlns:p14="http://schemas.microsoft.com/office/powerpoint/2010/main" val="36252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Det finns flera sätt att skydda djur ute på bete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Nattinhägnader</a:t>
            </a:r>
          </a:p>
          <a:p>
            <a:r>
              <a:rPr lang="sv-FI" sz="2400"/>
              <a:t>Viltkameror</a:t>
            </a:r>
          </a:p>
          <a:p>
            <a:r>
              <a:rPr lang="sv-FI" sz="2400"/>
              <a:t>GPS-kragar</a:t>
            </a:r>
          </a:p>
          <a:p>
            <a:r>
              <a:rPr lang="sv-FI" sz="2400"/>
              <a:t>Boskapsvaktande hundar</a:t>
            </a:r>
          </a:p>
          <a:p>
            <a:r>
              <a:rPr lang="sv-FI" sz="2400"/>
              <a:t>Ljud- och ljusskrämmor</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89155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En viltkamera är installerad för att fånga bron som leder till fältet.">
            <a:extLst>
              <a:ext uri="{FF2B5EF4-FFF2-40B4-BE49-F238E27FC236}">
                <a16:creationId xmlns:a16="http://schemas.microsoft.com/office/drawing/2014/main" id="{60B5D7ED-44BC-4B34-A36A-6F4D6FC9449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12534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Svårt att skydda jakthunden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269332" cy="4737282"/>
          </a:xfrm>
        </p:spPr>
        <p:txBody>
          <a:bodyPr>
            <a:normAutofit lnSpcReduction="10000"/>
          </a:bodyPr>
          <a:lstStyle/>
          <a:p>
            <a:r>
              <a:rPr lang="sv-FI" sz="2400"/>
              <a:t>Jägaren kan</a:t>
            </a:r>
          </a:p>
          <a:p>
            <a:pPr marL="457200" indent="-457200">
              <a:buFont typeface="+mj-lt"/>
              <a:buAutoNum type="arabicPeriod"/>
            </a:pPr>
            <a:r>
              <a:rPr lang="sv-FI" sz="2400"/>
              <a:t>ta reda på vargsituationen i området</a:t>
            </a:r>
          </a:p>
          <a:p>
            <a:pPr marL="457200" indent="-457200">
              <a:buFont typeface="+mj-lt"/>
              <a:buAutoNum type="arabicPeriod"/>
            </a:pPr>
            <a:r>
              <a:rPr lang="sv-FI" sz="2400"/>
              <a:t>låta bli att släppa loss hunden i ett område där det finns varg</a:t>
            </a:r>
          </a:p>
          <a:p>
            <a:pPr marL="457200" indent="-457200">
              <a:buFont typeface="+mj-lt"/>
              <a:buAutoNum type="arabicPeriod"/>
            </a:pPr>
            <a:r>
              <a:rPr lang="sv-FI" sz="2400"/>
              <a:t>försöka hålla sig så nära hunden som möjligt</a:t>
            </a:r>
          </a:p>
          <a:p>
            <a:pPr marL="457200" indent="-457200">
              <a:buFont typeface="+mj-lt"/>
              <a:buAutoNum type="arabicPeriod"/>
            </a:pPr>
            <a:r>
              <a:rPr lang="sv-FI" sz="2400"/>
              <a:t>försöka ha hunden hela tiden under kontroll.</a:t>
            </a:r>
          </a:p>
        </p:txBody>
      </p:sp>
      <p:pic>
        <p:nvPicPr>
          <p:cNvPr id="6" name="Kuvan paikkamerkki 5" descr="Tax med uppmärksamhetsväst på">
            <a:extLst>
              <a:ext uri="{FF2B5EF4-FFF2-40B4-BE49-F238E27FC236}">
                <a16:creationId xmlns:a16="http://schemas.microsoft.com/office/drawing/2014/main" id="{A933B200-1937-49C5-B163-5187D758064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914273" y="1213575"/>
            <a:ext cx="8277725"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2561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CA0308-AF31-4D94-B8DE-D4D70F312F6E}"/>
              </a:ext>
            </a:extLst>
          </p:cNvPr>
          <p:cNvSpPr>
            <a:spLocks noGrp="1"/>
          </p:cNvSpPr>
          <p:nvPr>
            <p:ph type="ctrTitle"/>
          </p:nvPr>
        </p:nvSpPr>
        <p:spPr/>
        <p:txBody>
          <a:bodyPr/>
          <a:lstStyle/>
          <a:p>
            <a:r>
              <a:rPr lang="sv-FI"/>
              <a:t>Det händer ibland att stora rovdjur tar tamdjur</a:t>
            </a:r>
          </a:p>
        </p:txBody>
      </p:sp>
      <p:sp>
        <p:nvSpPr>
          <p:cNvPr id="3" name="Footer Placeholder 5">
            <a:extLst>
              <a:ext uri="{FF2B5EF4-FFF2-40B4-BE49-F238E27FC236}">
                <a16:creationId xmlns:a16="http://schemas.microsoft.com/office/drawing/2014/main" id="{7648F4B1-405B-4F33-AC99-C37F2CDEFA9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4" name="Slide Number Placeholder 6">
            <a:extLst>
              <a:ext uri="{FF2B5EF4-FFF2-40B4-BE49-F238E27FC236}">
                <a16:creationId xmlns:a16="http://schemas.microsoft.com/office/drawing/2014/main" id="{DEC6E0F0-A630-4CAC-9A8B-FE3F1D0F4C34}"/>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Tree>
    <p:extLst>
      <p:ext uri="{BB962C8B-B14F-4D97-AF65-F5344CB8AC3E}">
        <p14:creationId xmlns:p14="http://schemas.microsoft.com/office/powerpoint/2010/main" val="258469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Får">
            <a:extLst>
              <a:ext uri="{FF2B5EF4-FFF2-40B4-BE49-F238E27FC236}">
                <a16:creationId xmlns:a16="http://schemas.microsoft.com/office/drawing/2014/main" id="{6E544A37-2C33-4CE2-B2E4-0DF0D789F9E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6172200" y="1322389"/>
            <a:ext cx="6019800" cy="3792990"/>
          </a:xfrm>
          <a:prstGeom prst="rect">
            <a:avLst/>
          </a:prstGeom>
        </p:spPr>
      </p:pic>
      <p:pic>
        <p:nvPicPr>
          <p:cNvPr id="9" name="Kuvan paikkamerkki 8" descr="Renar">
            <a:extLst>
              <a:ext uri="{FF2B5EF4-FFF2-40B4-BE49-F238E27FC236}">
                <a16:creationId xmlns:a16="http://schemas.microsoft.com/office/drawing/2014/main" id="{19717E46-6306-4E2B-89E2-B85405983A7C}"/>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t="4068" b="4068"/>
          <a:stretch>
            <a:fillRect/>
          </a:stretch>
        </p:blipFill>
        <p:spPr>
          <a:xfrm>
            <a:off x="0" y="1322388"/>
            <a:ext cx="6172200" cy="3798887"/>
          </a:xfrm>
          <a:prstGeom prst="rect">
            <a:avLst/>
          </a:prstGeom>
        </p:spPr>
      </p:pic>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p:txBody>
          <a:bodyPr/>
          <a:lstStyle/>
          <a:p>
            <a:r>
              <a:rPr lang="sv-FI"/>
              <a:t>Oftast angriper rovdjuren</a:t>
            </a:r>
          </a:p>
        </p:txBody>
      </p:sp>
      <p:sp>
        <p:nvSpPr>
          <p:cNvPr id="5" name="Sisällön paikkamerkki 4">
            <a:extLst>
              <a:ext uri="{FF2B5EF4-FFF2-40B4-BE49-F238E27FC236}">
                <a16:creationId xmlns:a16="http://schemas.microsoft.com/office/drawing/2014/main" id="{DBFEE094-D623-4557-A77B-3FDA908FFE2D}"/>
              </a:ext>
            </a:extLst>
          </p:cNvPr>
          <p:cNvSpPr>
            <a:spLocks noGrp="1"/>
          </p:cNvSpPr>
          <p:nvPr>
            <p:ph sz="half" idx="13"/>
          </p:nvPr>
        </p:nvSpPr>
        <p:spPr/>
        <p:txBody>
          <a:bodyPr>
            <a:normAutofit/>
          </a:bodyPr>
          <a:lstStyle/>
          <a:p>
            <a:r>
              <a:rPr lang="sv-FI" sz="2400" i="0"/>
              <a:t>renar</a:t>
            </a:r>
          </a:p>
        </p:txBody>
      </p:sp>
      <p:sp>
        <p:nvSpPr>
          <p:cNvPr id="6" name="Sisällön paikkamerkki 5">
            <a:extLst>
              <a:ext uri="{FF2B5EF4-FFF2-40B4-BE49-F238E27FC236}">
                <a16:creationId xmlns:a16="http://schemas.microsoft.com/office/drawing/2014/main" id="{BFBE389B-C8FB-40A9-A7A6-1259F5BAC389}"/>
              </a:ext>
            </a:extLst>
          </p:cNvPr>
          <p:cNvSpPr>
            <a:spLocks noGrp="1"/>
          </p:cNvSpPr>
          <p:nvPr>
            <p:ph sz="half" idx="14"/>
          </p:nvPr>
        </p:nvSpPr>
        <p:spPr/>
        <p:txBody>
          <a:bodyPr>
            <a:normAutofit/>
          </a:bodyPr>
          <a:lstStyle/>
          <a:p>
            <a:r>
              <a:rPr lang="sv-FI" sz="2400" i="0"/>
              <a:t>får</a:t>
            </a:r>
          </a:p>
        </p:txBody>
      </p:sp>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p:txBody>
          <a:bodyPr/>
          <a:lstStyle/>
          <a:p>
            <a:r>
              <a:rPr lang="sv-FI">
                <a:solidFill>
                  <a:schemeClr val="bg1"/>
                </a:solidFill>
                <a:latin typeface="Calibri" panose="020F0502020204030204" pitchFamily="34" charset="0"/>
                <a:cs typeface="Calibri" panose="020F0502020204030204" pitchFamily="34" charset="0"/>
              </a:rPr>
              <a:t>© Mari Lyly/Finlands viltcentral</a:t>
            </a:r>
          </a:p>
        </p:txBody>
      </p:sp>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p:txBody>
          <a:body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11" name="Footer Placeholder 5">
            <a:extLst>
              <a:ext uri="{FF2B5EF4-FFF2-40B4-BE49-F238E27FC236}">
                <a16:creationId xmlns:a16="http://schemas.microsoft.com/office/drawing/2014/main" id="{DCC97EE3-1C54-40D0-9DDA-9E1E0E86437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52536234-06B5-4C95-8582-A6C7F59C900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Tree>
    <p:extLst>
      <p:ext uri="{BB962C8B-B14F-4D97-AF65-F5344CB8AC3E}">
        <p14:creationId xmlns:p14="http://schemas.microsoft.com/office/powerpoint/2010/main" val="2363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a:xfrm>
            <a:off x="0" y="365125"/>
            <a:ext cx="12192000" cy="1255128"/>
          </a:xfrm>
        </p:spPr>
        <p:txBody>
          <a:bodyPr>
            <a:normAutofit/>
          </a:bodyPr>
          <a:lstStyle/>
          <a:p>
            <a:r>
              <a:rPr lang="sv-FI"/>
              <a:t>95 procent av rovdjursskadorna gäller renar</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 uri="{C183D7F6-B498-43B3-948B-1728B52AA6E4}">
                <adec:decorative xmlns:adec="http://schemas.microsoft.com/office/drawing/2017/decorative" val="1"/>
              </a:ext>
            </a:extLst>
          </p:cNvPr>
          <p:cNvSpPr txBox="1">
            <a:spLocks/>
          </p:cNvSpPr>
          <p:nvPr/>
        </p:nvSpPr>
        <p:spPr>
          <a:xfrm>
            <a:off x="4069044" y="4355381"/>
            <a:ext cx="3683668" cy="609601"/>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400" i="0" dirty="0">
                <a:latin typeface="+mj-lt"/>
              </a:rPr>
              <a:t>Skador på renar</a:t>
            </a:r>
          </a:p>
        </p:txBody>
      </p:sp>
      <p:sp>
        <p:nvSpPr>
          <p:cNvPr id="13" name="Suorakulmio 12">
            <a:extLst>
              <a:ext uri="{FF2B5EF4-FFF2-40B4-BE49-F238E27FC236}">
                <a16:creationId xmlns:a16="http://schemas.microsoft.com/office/drawing/2014/main" id="{AA4ECDCC-D43D-48E7-8B4E-76A44A32AB33}"/>
              </a:ext>
              <a:ext uri="{C183D7F6-B498-43B3-948B-1728B52AA6E4}">
                <adec:decorative xmlns:adec="http://schemas.microsoft.com/office/drawing/2017/decorative" val="1"/>
              </a:ext>
            </a:extLst>
          </p:cNvPr>
          <p:cNvSpPr/>
          <p:nvPr/>
        </p:nvSpPr>
        <p:spPr>
          <a:xfrm>
            <a:off x="1811482" y="2616817"/>
            <a:ext cx="8198792" cy="637309"/>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29FD689E-58F1-4503-B547-B3FB734D0079}"/>
              </a:ext>
              <a:ext uri="{C183D7F6-B498-43B3-948B-1728B52AA6E4}">
                <adec:decorative xmlns:adec="http://schemas.microsoft.com/office/drawing/2017/decorative" val="1"/>
              </a:ext>
            </a:extLst>
          </p:cNvPr>
          <p:cNvSpPr/>
          <p:nvPr/>
        </p:nvSpPr>
        <p:spPr>
          <a:xfrm>
            <a:off x="10010274" y="2616817"/>
            <a:ext cx="389444" cy="637309"/>
          </a:xfrm>
          <a:prstGeom prst="rect">
            <a:avLst/>
          </a:prstGeom>
          <a:solidFill>
            <a:srgbClr val="B2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ikea aaltosulje 1">
            <a:extLst>
              <a:ext uri="{FF2B5EF4-FFF2-40B4-BE49-F238E27FC236}">
                <a16:creationId xmlns:a16="http://schemas.microsoft.com/office/drawing/2014/main" id="{D04233ED-25E5-476E-87F3-C886A61678A0}"/>
              </a:ext>
              <a:ext uri="{C183D7F6-B498-43B3-948B-1728B52AA6E4}">
                <adec:decorative xmlns:adec="http://schemas.microsoft.com/office/drawing/2017/decorative" val="1"/>
              </a:ext>
            </a:extLst>
          </p:cNvPr>
          <p:cNvSpPr/>
          <p:nvPr/>
        </p:nvSpPr>
        <p:spPr>
          <a:xfrm rot="5400000">
            <a:off x="5628846" y="-271876"/>
            <a:ext cx="609600" cy="8153259"/>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5" name="Oikea aaltosulje 14">
            <a:extLst>
              <a:ext uri="{FF2B5EF4-FFF2-40B4-BE49-F238E27FC236}">
                <a16:creationId xmlns:a16="http://schemas.microsoft.com/office/drawing/2014/main" id="{93BB4B1D-B05C-4AFD-873E-85EA5A66BB45}"/>
              </a:ext>
              <a:ext uri="{C183D7F6-B498-43B3-948B-1728B52AA6E4}">
                <adec:decorative xmlns:adec="http://schemas.microsoft.com/office/drawing/2017/decorative" val="1"/>
              </a:ext>
            </a:extLst>
          </p:cNvPr>
          <p:cNvSpPr/>
          <p:nvPr/>
        </p:nvSpPr>
        <p:spPr>
          <a:xfrm rot="5400000">
            <a:off x="9900197" y="3621296"/>
            <a:ext cx="609600" cy="389446"/>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6" name="Tekstin paikkamerkki 4">
            <a:extLst>
              <a:ext uri="{FF2B5EF4-FFF2-40B4-BE49-F238E27FC236}">
                <a16:creationId xmlns:a16="http://schemas.microsoft.com/office/drawing/2014/main" id="{FF6962E5-9BB5-4F53-9DE9-352704E8332D}"/>
              </a:ext>
              <a:ext uri="{C183D7F6-B498-43B3-948B-1728B52AA6E4}">
                <adec:decorative xmlns:adec="http://schemas.microsoft.com/office/drawing/2017/decorative" val="1"/>
              </a:ext>
            </a:extLst>
          </p:cNvPr>
          <p:cNvSpPr txBox="1">
            <a:spLocks/>
          </p:cNvSpPr>
          <p:nvPr/>
        </p:nvSpPr>
        <p:spPr>
          <a:xfrm>
            <a:off x="8363162" y="4104658"/>
            <a:ext cx="3683668" cy="1255128"/>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400" i="0" dirty="0">
                <a:latin typeface="+mj-lt"/>
              </a:rPr>
              <a:t>Skador på andra tamdjur</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isällön paikkamerkki 2">
            <a:extLst>
              <a:ext uri="{FF2B5EF4-FFF2-40B4-BE49-F238E27FC236}">
                <a16:creationId xmlns:a16="http://schemas.microsoft.com/office/drawing/2014/main" id="{1A99FD2C-87F7-C342-B3B7-27236D326ACE}"/>
              </a:ext>
            </a:extLst>
          </p:cNvPr>
          <p:cNvSpPr txBox="1">
            <a:spLocks noGrp="1"/>
          </p:cNvSpPr>
          <p:nvPr>
            <p:ph type="title" idx="4294967295"/>
          </p:nvPr>
        </p:nvSpPr>
        <p:spPr>
          <a:xfrm>
            <a:off x="190500" y="954899"/>
            <a:ext cx="2347546"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Cirka hälften av skadorna på renar orsakas av järvar</a:t>
            </a:r>
          </a:p>
        </p:txBody>
      </p:sp>
      <p:sp>
        <p:nvSpPr>
          <p:cNvPr id="13" name="Sisällön paikkamerkki 2">
            <a:extLst>
              <a:ext uri="{FF2B5EF4-FFF2-40B4-BE49-F238E27FC236}">
                <a16:creationId xmlns:a16="http://schemas.microsoft.com/office/drawing/2014/main" id="{375752FC-98B6-43E3-8795-BFB2D80225A4}"/>
              </a:ext>
            </a:extLst>
          </p:cNvPr>
          <p:cNvSpPr txBox="1">
            <a:spLocks/>
          </p:cNvSpPr>
          <p:nvPr/>
        </p:nvSpPr>
        <p:spPr>
          <a:xfrm>
            <a:off x="200406" y="2297843"/>
            <a:ext cx="2615530" cy="3398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dirty="0"/>
              <a:t>Järven </a:t>
            </a:r>
            <a:r>
              <a:rPr lang="sv-FI" dirty="0">
                <a:latin typeface="+mj-lt"/>
              </a:rPr>
              <a:t>orsakar sällan skador söder om renskötselområdet.</a:t>
            </a:r>
          </a:p>
          <a:p>
            <a:pPr algn="l"/>
            <a:r>
              <a:rPr lang="sv-FI" dirty="0">
                <a:latin typeface="+mj-lt"/>
              </a:rPr>
              <a:t>I söder orsakas mest skador av </a:t>
            </a:r>
            <a:r>
              <a:rPr lang="sv-FI" dirty="0"/>
              <a:t>vargar</a:t>
            </a:r>
            <a:r>
              <a:rPr lang="sv-FI" dirty="0">
                <a:latin typeface="+mj-lt"/>
              </a:rPr>
              <a:t> och näst mest av </a:t>
            </a:r>
            <a:r>
              <a:rPr lang="sv-FI" dirty="0"/>
              <a:t>björnar.</a:t>
            </a:r>
          </a:p>
          <a:p>
            <a:pPr algn="l"/>
            <a:endParaRPr lang="fi-FI" dirty="0">
              <a:latin typeface="+mj-lt"/>
            </a:endParaRPr>
          </a:p>
        </p:txBody>
      </p:sp>
      <p:pic>
        <p:nvPicPr>
          <p:cNvPr id="4" name="Sisällön paikkamerkki 4" descr="Karta över Finland med renhållningsområdet i norra Finland markerat.">
            <a:extLst>
              <a:ext uri="{FF2B5EF4-FFF2-40B4-BE49-F238E27FC236}">
                <a16:creationId xmlns:a16="http://schemas.microsoft.com/office/drawing/2014/main" id="{C4272969-024C-554F-B63A-83CB292F80DD}"/>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4411" y="536767"/>
            <a:ext cx="2743200" cy="5784457"/>
          </a:xfrm>
          <a:prstGeom prst="rect">
            <a:avLst/>
          </a:prstGeom>
        </p:spPr>
      </p:pic>
      <p:sp>
        <p:nvSpPr>
          <p:cNvPr id="7" name="Footer Placeholder 5">
            <a:extLst>
              <a:ext uri="{FF2B5EF4-FFF2-40B4-BE49-F238E27FC236}">
                <a16:creationId xmlns:a16="http://schemas.microsoft.com/office/drawing/2014/main" id="{0ED02BFE-DAF5-D147-90CA-9832D5E82CC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69E8B745-1908-6B44-B9B5-FB559C8C8A3B}"/>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pic>
        <p:nvPicPr>
          <p:cNvPr id="9" name="Kuva 6" descr="Järv">
            <a:extLst>
              <a:ext uri="{FF2B5EF4-FFF2-40B4-BE49-F238E27FC236}">
                <a16:creationId xmlns:a16="http://schemas.microsoft.com/office/drawing/2014/main" id="{95369121-B3DC-334B-A7DE-0E84546744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5" r="-1"/>
          <a:stretch/>
        </p:blipFill>
        <p:spPr>
          <a:xfrm>
            <a:off x="6072061" y="1415673"/>
            <a:ext cx="6119939" cy="4026644"/>
          </a:xfrm>
          <a:prstGeom prst="rect">
            <a:avLst/>
          </a:prstGeom>
        </p:spPr>
      </p:pic>
      <p:sp>
        <p:nvSpPr>
          <p:cNvPr id="10" name="Sisällön paikkamerkki 2">
            <a:extLst>
              <a:ext uri="{FF2B5EF4-FFF2-40B4-BE49-F238E27FC236}">
                <a16:creationId xmlns:a16="http://schemas.microsoft.com/office/drawing/2014/main" id="{B739FE0B-FA5A-4346-A46E-A4349B2F0FEA}"/>
              </a:ext>
            </a:extLst>
          </p:cNvPr>
          <p:cNvSpPr txBox="1">
            <a:spLocks/>
          </p:cNvSpPr>
          <p:nvPr/>
        </p:nvSpPr>
        <p:spPr>
          <a:xfrm>
            <a:off x="7760638" y="5008684"/>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000" i="1">
                <a:solidFill>
                  <a:schemeClr val="bg1"/>
                </a:solidFill>
                <a:latin typeface="Calibri" panose="020F0502020204030204" pitchFamily="34" charset="0"/>
                <a:cs typeface="Calibri" panose="020F0502020204030204" pitchFamily="34" charset="0"/>
              </a:rPr>
              <a:t>© Pixabay</a:t>
            </a:r>
          </a:p>
        </p:txBody>
      </p:sp>
      <p:sp>
        <p:nvSpPr>
          <p:cNvPr id="11" name="Sisällön paikkamerkki 2">
            <a:extLst>
              <a:ext uri="{FF2B5EF4-FFF2-40B4-BE49-F238E27FC236}">
                <a16:creationId xmlns:a16="http://schemas.microsoft.com/office/drawing/2014/main" id="{C8542D12-4195-1945-9161-9B4344D251C5}"/>
              </a:ext>
              <a:ext uri="{C183D7F6-B498-43B3-948B-1728B52AA6E4}">
                <adec:decorative xmlns:adec="http://schemas.microsoft.com/office/drawing/2017/decorative" val="1"/>
              </a:ext>
            </a:extLst>
          </p:cNvPr>
          <p:cNvSpPr txBox="1">
            <a:spLocks/>
          </p:cNvSpPr>
          <p:nvPr/>
        </p:nvSpPr>
        <p:spPr>
          <a:xfrm>
            <a:off x="5041762" y="716269"/>
            <a:ext cx="1951319"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sz="1800" i="1" dirty="0">
                <a:latin typeface="+mj-lt"/>
                <a:cs typeface="Calibri" panose="020F0502020204030204" pitchFamily="34" charset="0"/>
              </a:rPr>
              <a:t>Renskötselområdet</a:t>
            </a:r>
          </a:p>
        </p:txBody>
      </p:sp>
      <p:cxnSp>
        <p:nvCxnSpPr>
          <p:cNvPr id="17" name="Curved Connector 16">
            <a:extLst>
              <a:ext uri="{FF2B5EF4-FFF2-40B4-BE49-F238E27FC236}">
                <a16:creationId xmlns:a16="http://schemas.microsoft.com/office/drawing/2014/main" id="{34793C22-3BF0-A748-8A99-4E821AA8501B}"/>
              </a:ext>
              <a:ext uri="{C183D7F6-B498-43B3-948B-1728B52AA6E4}">
                <adec:decorative xmlns:adec="http://schemas.microsoft.com/office/drawing/2017/decorative" val="1"/>
              </a:ext>
            </a:extLst>
          </p:cNvPr>
          <p:cNvCxnSpPr>
            <a:cxnSpLocks/>
            <a:stCxn id="11" idx="2"/>
          </p:cNvCxnSpPr>
          <p:nvPr/>
        </p:nvCxnSpPr>
        <p:spPr>
          <a:xfrm rot="5400000">
            <a:off x="4829559" y="613529"/>
            <a:ext cx="719999" cy="1655729"/>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id="{AE0479B9-EFF1-3C44-80F7-FA6EED0650CE}"/>
              </a:ext>
              <a:ext uri="{C183D7F6-B498-43B3-948B-1728B52AA6E4}">
                <adec:decorative xmlns:adec="http://schemas.microsoft.com/office/drawing/2017/decorative" val="1"/>
              </a:ext>
            </a:extLst>
          </p:cNvPr>
          <p:cNvSpPr/>
          <p:nvPr/>
        </p:nvSpPr>
        <p:spPr>
          <a:xfrm>
            <a:off x="0" y="954899"/>
            <a:ext cx="64135" cy="416781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23" name="Curved Connector 22">
            <a:extLst>
              <a:ext uri="{FF2B5EF4-FFF2-40B4-BE49-F238E27FC236}">
                <a16:creationId xmlns:a16="http://schemas.microsoft.com/office/drawing/2014/main" id="{315C94D8-F335-F242-B71F-1B3612B1EC8E}"/>
              </a:ext>
              <a:ext uri="{C183D7F6-B498-43B3-948B-1728B52AA6E4}">
                <adec:decorative xmlns:adec="http://schemas.microsoft.com/office/drawing/2017/decorative" val="1"/>
              </a:ext>
            </a:extLst>
          </p:cNvPr>
          <p:cNvCxnSpPr>
            <a:cxnSpLocks/>
          </p:cNvCxnSpPr>
          <p:nvPr/>
        </p:nvCxnSpPr>
        <p:spPr>
          <a:xfrm rot="16200000" flipH="1">
            <a:off x="2304411" y="4530544"/>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Slide Number Placeholder 6">
            <a:extLst>
              <a:ext uri="{FF2B5EF4-FFF2-40B4-BE49-F238E27FC236}">
                <a16:creationId xmlns:a16="http://schemas.microsoft.com/office/drawing/2014/main" id="{8167D7E5-8EDD-4786-B348-D48FC96CCD5F}"/>
              </a:ext>
              <a:ext uri="{C183D7F6-B498-43B3-948B-1728B52AA6E4}">
                <adec:decorative xmlns:adec="http://schemas.microsoft.com/office/drawing/2017/decorative" val="1"/>
              </a:ext>
            </a:extLst>
          </p:cNvPr>
          <p:cNvSpPr txBox="1">
            <a:spLocks/>
          </p:cNvSpPr>
          <p:nvPr/>
        </p:nvSpPr>
        <p:spPr>
          <a:xfrm>
            <a:off x="9309185" y="65087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B56944-1AE8-0B48-99F0-2FBD684E400F}" type="slidenum">
              <a:rPr lang="en-FI" sz="1000" smtClean="0">
                <a:solidFill>
                  <a:srgbClr val="B2CDE5"/>
                </a:solidFill>
              </a:rPr>
              <a:pPr/>
              <a:t>5</a:t>
            </a:fld>
            <a:endParaRPr lang="en-FI" sz="1000">
              <a:solidFill>
                <a:srgbClr val="B2CDE5"/>
              </a:solidFill>
            </a:endParaRPr>
          </a:p>
        </p:txBody>
      </p:sp>
    </p:spTree>
    <p:extLst>
      <p:ext uri="{BB962C8B-B14F-4D97-AF65-F5344CB8AC3E}">
        <p14:creationId xmlns:p14="http://schemas.microsoft.com/office/powerpoint/2010/main" val="35894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49085"/>
            <a:ext cx="12192000" cy="789906"/>
          </a:xfrm>
        </p:spPr>
        <p:txBody>
          <a:bodyPr>
            <a:normAutofit/>
          </a:bodyPr>
          <a:lstStyle/>
          <a:p>
            <a:r>
              <a:rPr lang="sv-FI" dirty="0"/>
              <a:t>Björn och varg orsakar mest skador på får</a:t>
            </a:r>
          </a:p>
        </p:txBody>
      </p:sp>
      <p:pic>
        <p:nvPicPr>
          <p:cNvPr id="14" name="Kuva 13" descr="Får på betet">
            <a:extLst>
              <a:ext uri="{FF2B5EF4-FFF2-40B4-BE49-F238E27FC236}">
                <a16:creationId xmlns:a16="http://schemas.microsoft.com/office/drawing/2014/main" id="{96DCE067-D413-48C3-8ACE-65E740F49E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533040"/>
            <a:ext cx="12191999" cy="4417091"/>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Stora rovdjur kan också angripa hundar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 tråkigaste situationerna brukar vara möten mellan varg och jakthund.</a:t>
            </a:r>
          </a:p>
        </p:txBody>
      </p:sp>
      <p:pic>
        <p:nvPicPr>
          <p:cNvPr id="14" name="Kuvan paikkamerkki 13" descr="Jägare och jakthund">
            <a:extLst>
              <a:ext uri="{FF2B5EF4-FFF2-40B4-BE49-F238E27FC236}">
                <a16:creationId xmlns:a16="http://schemas.microsoft.com/office/drawing/2014/main" id="{06ABF2F9-FCF4-4417-8A31-57D287B6B41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70699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a:xfrm>
            <a:off x="0" y="365125"/>
            <a:ext cx="12192000" cy="1271170"/>
          </a:xfrm>
        </p:spPr>
        <p:txBody>
          <a:bodyPr>
            <a:normAutofit/>
          </a:bodyPr>
          <a:lstStyle/>
          <a:p>
            <a:r>
              <a:rPr lang="sv-FI" dirty="0"/>
              <a:t>Björnen kan söndra bikupor och riva foder- eller ströbalar</a:t>
            </a:r>
          </a:p>
        </p:txBody>
      </p:sp>
      <p:pic>
        <p:nvPicPr>
          <p:cNvPr id="17" name="Kuvan paikkamerkki 16" descr="Höbalen visar fem spår av en björnklo.">
            <a:extLst>
              <a:ext uri="{FF2B5EF4-FFF2-40B4-BE49-F238E27FC236}">
                <a16:creationId xmlns:a16="http://schemas.microsoft.com/office/drawing/2014/main" id="{C4C195E5-4D4E-446F-92A1-1905795572D8}"/>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rot="5400000">
            <a:off x="1185863" y="649864"/>
            <a:ext cx="3798887" cy="6172200"/>
          </a:xfrm>
          <a:prstGeom prst="rect">
            <a:avLst/>
          </a:prstGeom>
        </p:spPr>
      </p:pic>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a:xfrm>
            <a:off x="968744" y="5275929"/>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pic>
        <p:nvPicPr>
          <p:cNvPr id="20" name="Sisällön paikkamerkki 4" descr="Björnen har slagit sönder en biodling.">
            <a:extLst>
              <a:ext uri="{FF2B5EF4-FFF2-40B4-BE49-F238E27FC236}">
                <a16:creationId xmlns:a16="http://schemas.microsoft.com/office/drawing/2014/main" id="{9CC37785-ECAB-4EFF-B615-06681DD98D09}"/>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6172200" y="1830874"/>
            <a:ext cx="6019800" cy="3798887"/>
          </a:xfrm>
        </p:spPr>
      </p:pic>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a:xfrm>
            <a:off x="6988544" y="5280919"/>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sp>
        <p:nvSpPr>
          <p:cNvPr id="11" name="Footer Placeholder 5">
            <a:extLst>
              <a:ext uri="{FF2B5EF4-FFF2-40B4-BE49-F238E27FC236}">
                <a16:creationId xmlns:a16="http://schemas.microsoft.com/office/drawing/2014/main" id="{DCC97EE3-1C54-40D0-9DDA-9E1E0E864372}"/>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52536234-06B5-4C95-8582-A6C7F59C900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Tree>
    <p:extLst>
      <p:ext uri="{BB962C8B-B14F-4D97-AF65-F5344CB8AC3E}">
        <p14:creationId xmlns:p14="http://schemas.microsoft.com/office/powerpoint/2010/main" val="104940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DF0DC1FD-257D-4CCC-9FDB-5807E4BFBAA5}"/>
              </a:ext>
            </a:extLst>
          </p:cNvPr>
          <p:cNvSpPr>
            <a:spLocks noGrp="1"/>
          </p:cNvSpPr>
          <p:nvPr>
            <p:ph type="title"/>
          </p:nvPr>
        </p:nvSpPr>
        <p:spPr>
          <a:xfrm>
            <a:off x="0" y="365126"/>
            <a:ext cx="12192000" cy="723446"/>
          </a:xfrm>
        </p:spPr>
        <p:txBody>
          <a:bodyPr/>
          <a:lstStyle/>
          <a:p>
            <a:r>
              <a:rPr lang="sv-FI" dirty="0"/>
              <a:t>Ibland tar rovdjuren också andra djur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Bland nötdjuren är kalvar och ungboskap mest utsatta för rovdjursangrepp.</a:t>
            </a:r>
          </a:p>
        </p:txBody>
      </p:sp>
      <p:pic>
        <p:nvPicPr>
          <p:cNvPr id="11" name="Kuvan paikkamerkki 10" descr="Kalv">
            <a:extLst>
              <a:ext uri="{FF2B5EF4-FFF2-40B4-BE49-F238E27FC236}">
                <a16:creationId xmlns:a16="http://schemas.microsoft.com/office/drawing/2014/main" id="{729B9189-FEB3-4C0F-997A-735D24055F5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34849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133642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4D5EC-6560-47A0-9CF6-7FCC6F9FC422}">
  <ds:schemaRefs>
    <ds:schemaRef ds:uri="http://purl.org/dc/terms/"/>
    <ds:schemaRef ds:uri="http://schemas.openxmlformats.org/package/2006/metadata/core-properties"/>
    <ds:schemaRef ds:uri="http://purl.org/dc/dcmitype/"/>
    <ds:schemaRef ds:uri="http://schemas.microsoft.com/office/infopath/2007/PartnerControls"/>
    <ds:schemaRef ds:uri="ebb82943-49da-4504-a2f3-a33fb2eb95f1"/>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C886317E-17C6-413D-A33D-E28F55152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905</TotalTime>
  <Words>1147</Words>
  <Application>Microsoft Office PowerPoint</Application>
  <PresentationFormat>Laajakuva</PresentationFormat>
  <Paragraphs>116</Paragraphs>
  <Slides>14</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Rockwell</vt:lpstr>
      <vt:lpstr>Office Theme</vt:lpstr>
      <vt:lpstr>Stora rovdjur skadar  tamdjur</vt:lpstr>
      <vt:lpstr>Det händer ibland att stora rovdjur tar tamdjur</vt:lpstr>
      <vt:lpstr>Oftast angriper rovdjuren</vt:lpstr>
      <vt:lpstr>95 procent av rovdjursskadorna gäller renar</vt:lpstr>
      <vt:lpstr>Cirka hälften av skadorna på renar orsakas av järvar</vt:lpstr>
      <vt:lpstr>Björn och varg orsakar mest skador på får</vt:lpstr>
      <vt:lpstr>Stora rovdjur kan också angripa hundar</vt:lpstr>
      <vt:lpstr>Björnen kan söndra bikupor och riva foder- eller ströbalar</vt:lpstr>
      <vt:lpstr>Ibland tar rovdjuren också andra djur</vt:lpstr>
      <vt:lpstr>Ägaren kan söka ersättning</vt:lpstr>
      <vt:lpstr>Hur kan man förhindra skador?</vt:lpstr>
      <vt:lpstr>Det finns flera sätt att skydda djur ute på bete (1/2)</vt:lpstr>
      <vt:lpstr>Det finns flera sätt att skydda djur ute på bete (2/2)</vt:lpstr>
      <vt:lpstr>Svårt att skydda jakthunden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Stora rovdjur skadar tamdjur</dc:title>
  <dc:creator>Jukka Fordell</dc:creator>
  <cp:lastModifiedBy>Ala-Kurikka Iina (Luke)</cp:lastModifiedBy>
  <cp:revision>41</cp:revision>
  <dcterms:created xsi:type="dcterms:W3CDTF">2021-04-28T07:26:09Z</dcterms:created>
  <dcterms:modified xsi:type="dcterms:W3CDTF">2021-06-28T14:41:45Z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