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331" r:id="rId6"/>
    <p:sldId id="325" r:id="rId7"/>
    <p:sldId id="332" r:id="rId8"/>
    <p:sldId id="333" r:id="rId9"/>
    <p:sldId id="334" r:id="rId10"/>
    <p:sldId id="335" r:id="rId11"/>
    <p:sldId id="336" r:id="rId12"/>
    <p:sldId id="337" r:id="rId13"/>
    <p:sldId id="338" r:id="rId1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uke.fi/tietoa-luonnonvaroista/riista/sus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Susiasioita voi olla haastavaa käsitellä täysin neutraalisti. </a:t>
            </a:r>
          </a:p>
          <a:p>
            <a:r>
              <a:rPr lang="fi-FI" b="0" dirty="0"/>
              <a:t>Opettajan oppaasta löytyy runsaasti lisätietoa aiheesta (yläkoulun opas, kappale 2D).</a:t>
            </a:r>
          </a:p>
          <a:p>
            <a:endParaRPr lang="fi-FI" b="0" dirty="0"/>
          </a:p>
          <a:p>
            <a:r>
              <a:rPr lang="fi-FI" sz="1200" kern="1200" dirty="0">
                <a:solidFill>
                  <a:schemeClr val="tx1"/>
                </a:solidFill>
                <a:effectLst/>
                <a:latin typeface="+mn-lt"/>
                <a:ea typeface="+mn-ea"/>
                <a:cs typeface="+mn-cs"/>
              </a:rPr>
              <a:t>Suhtautuminen susiin on jonkin verran erilaista kaupunkilaiskodissa kuin maaseudulla kotieläintilalla tai susireviirien lähellä metsästävissä perheissä. Joillakin alueilla Suomessa lapset kulkevat kouluun kunnan tai kaupungin järjestämin koulukyydein siksi, että alueella on havaittu hyvin lähelle asutusta hakeutuvia susia. Susi on edellisen kerran tappanut ihmisen Suomessa 1800-luvun lopulla. Vaikka vahinkoriski on hyvin pieni, halutaan myös tätä huolenaihetta ja riskiä hallita osana turvallista koulutietä.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Tämän materiaalin kanssa vietettyjen oppituntien ei ole tarkoitus aiheuttaa hämmennystä, syyllisyyttä tai pelkoa oppilaassa. Olennaista on ikätasoisesti tunnistaa, millaisia erilaisia suhtautumisia suurpetoihin ja suteen voikaan olla, ja mistä ne saattavat johtua. Omaa suhtautumistaan tai vaikkapa omien perheenjäsenten suhtautumista voi pohtia muistaen samalla, että väärää tapaa suhtautua ja ajatella ei ole, kunhan suhtautuminen ei johda esimerkiksi laittomuuksiin.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Vaikka yhteiskunnallinen keskustelu sudesta on joskus värikästä ja </a:t>
            </a:r>
            <a:r>
              <a:rPr lang="fi-FI" sz="1200" kern="1200" dirty="0" err="1">
                <a:solidFill>
                  <a:schemeClr val="tx1"/>
                </a:solidFill>
                <a:effectLst/>
                <a:latin typeface="+mn-lt"/>
                <a:ea typeface="+mn-ea"/>
                <a:cs typeface="+mn-cs"/>
              </a:rPr>
              <a:t>konfliktoitunutta</a:t>
            </a:r>
            <a:r>
              <a:rPr lang="fi-FI" sz="1200" kern="1200" dirty="0">
                <a:solidFill>
                  <a:schemeClr val="tx1"/>
                </a:solidFill>
                <a:effectLst/>
                <a:latin typeface="+mn-lt"/>
                <a:ea typeface="+mn-ea"/>
                <a:cs typeface="+mn-cs"/>
              </a:rPr>
              <a:t>, päätökset susista ja susikannan hoidosta pohjautuvat riippumattomaan tutkimukseen. Susitutkimuksesta Suomessa vastaa Luonnonvarakeskus. Lisätietoa: </a:t>
            </a:r>
            <a:r>
              <a:rPr lang="fi-FI" sz="1200" u="sng" kern="1200" dirty="0">
                <a:solidFill>
                  <a:schemeClr val="tx1"/>
                </a:solidFill>
                <a:effectLst/>
                <a:latin typeface="+mn-lt"/>
                <a:ea typeface="+mn-ea"/>
                <a:cs typeface="+mn-cs"/>
                <a:hlinkClick r:id="rId3"/>
              </a:rPr>
              <a:t>https://www.luke.fi/tietoa-luonnonvaroista/riista/susi/</a:t>
            </a:r>
            <a:r>
              <a:rPr lang="fi-FI" sz="1200" kern="1200" dirty="0">
                <a:solidFill>
                  <a:schemeClr val="tx1"/>
                </a:solidFill>
                <a:effectLst/>
                <a:latin typeface="+mn-lt"/>
                <a:ea typeface="+mn-ea"/>
                <a:cs typeface="+mn-cs"/>
              </a:rPr>
              <a:t>. </a:t>
            </a:r>
          </a:p>
          <a:p>
            <a:endParaRPr lang="fi-F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Mari Tikkunen, Suomen riistakeskus/ Antti Härkälä, Luonnonvarakeskus / Jaakko Alalantela, Suomen riistakeskus  / Mari Tikkunen, Suomen riistakeskus</a:t>
            </a:r>
            <a:endParaRPr lang="fi-FI" b="0"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ja susikannan hoito herättävät monenlaisia mielipiteitä, kiistojakin. Valtaosa ihmisistä jakaa kuitenkin näkemyksen siitä, että susi kuuluu Suomen luontoon – kiistat koskevat enemmänkin sopivaa susien määrää, metsästystä ja sitä, miten toimia lähelle asutusta tulevien susien kanssa. </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2728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u="none" kern="1200" dirty="0">
                <a:solidFill>
                  <a:schemeClr val="tx1"/>
                </a:solidFill>
                <a:effectLst/>
                <a:latin typeface="+mn-lt"/>
                <a:ea typeface="+mn-ea"/>
                <a:cs typeface="+mn-cs"/>
              </a:rPr>
              <a:t>Tehtävä: Vuoropuhelu omasta suhtautumisesta suteen </a:t>
            </a:r>
          </a:p>
          <a:p>
            <a:r>
              <a:rPr lang="fi-FI" sz="1200" kern="1200" dirty="0">
                <a:solidFill>
                  <a:schemeClr val="tx1"/>
                </a:solidFill>
                <a:effectLst/>
                <a:latin typeface="+mn-lt"/>
                <a:ea typeface="+mn-ea"/>
                <a:cs typeface="+mn-cs"/>
              </a:rPr>
              <a:t>Pohdi, miten sinä suhtaudut suteen. Suhtautuminen voi olla välinpitämätöntä ja neutraalia, kielteistä tai myönteistä. Mitkä asiat ja kokemukset vaikuttavat suhtautumiseesi?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Luokassa voi järjestää turvallisen vuoropuhelun eli dialogin Erätauko-menetelmällä. Erätauko-menetelmän työkalut ovat ilmaisia ja saatavilla osoitteessa </a:t>
            </a:r>
            <a:r>
              <a:rPr lang="fi-FI" sz="1200" u="sng" kern="1200" dirty="0">
                <a:solidFill>
                  <a:schemeClr val="tx1"/>
                </a:solidFill>
                <a:effectLst/>
                <a:latin typeface="+mn-lt"/>
                <a:ea typeface="+mn-ea"/>
                <a:cs typeface="+mn-cs"/>
                <a:hlinkClick r:id="rId3"/>
              </a:rPr>
              <a:t>www.eratauko.fi</a:t>
            </a:r>
            <a:r>
              <a:rPr lang="fi-FI" sz="1200" kern="1200" dirty="0">
                <a:solidFill>
                  <a:schemeClr val="tx1"/>
                </a:solidFill>
                <a:effectLst/>
                <a:latin typeface="+mn-lt"/>
                <a:ea typeface="+mn-ea"/>
                <a:cs typeface="+mn-cs"/>
              </a:rPr>
              <a:t>. Erätauko-menetelmä sopii myös yläkouluikäisille.</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Väittely susista eri rooleista käsin</a:t>
            </a:r>
          </a:p>
          <a:p>
            <a:r>
              <a:rPr lang="fi-FI" sz="1200" kern="1200" dirty="0">
                <a:solidFill>
                  <a:schemeClr val="tx1"/>
                </a:solidFill>
                <a:effectLst/>
                <a:latin typeface="+mn-lt"/>
                <a:ea typeface="+mn-ea"/>
                <a:cs typeface="+mn-cs"/>
              </a:rPr>
              <a:t>Opettajan oppaasta löytyy ohjeet väittelyn järjestämiseksi luokassa (yläkoulun opas, kappale 2D)</a:t>
            </a:r>
            <a:endParaRPr lang="fi-FI" sz="1200" b="1"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97668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on neljästä suurpedostamme se, joka eniten jakaa mielipiteitä ja herättää tunteita. Tutkimusten mukaan monelle se on suurpedoista vaikein siedettävä. Poronhoitoalueen eteläpuolella susi tappaa enemmän koti- ja lemmikkieläimiä kuin muut suurpetomme.</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17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Kuten muutkin suurpedot, susi metsästettiin Suomessa sukupuuton partaalle 1800-luvun lopulla. Vuosikymmenten ajan susikanta oli hyvin pieni, eikä susi viihtynyt ihmisasutuksen lähellä.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Viime vuosikymmeninä susikanta on vahvistunut, ja samalla myös ihmisen ja suden kohtaamisia tapahtuu useammin. Sudet pysyttelevät useimmiten kaukana asutuksesta, mutta erityisesti nuoret yksilöt saattavat kulkea asutuksen läpi tai vierailla pihoilla.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Kotieläintilat tarjoavat ruokaa etsivälle sudelle tai susilaumalle helppoa saalista. Kotieläimiä pyritään suojaamaan esimerkiksi petoaidoilla vahinkojen estämiseksi.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00583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Koira polveutuu sudesta, mutta kohdatessaan luonnossa susi ja koira eivät useimmiten suhtaudu toisiinsa ystävällisesti. Susi kokee yleensä koiran uhkana ja kilpailijana, ja pyrkii siksi pääsemään koirasta eroon pakenemalla tai hyökkäämällä. </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41577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ja koira saattavat kohdata esimerkiksi metsästysaikana metsästyskoirien liikkuessa vapaana metsässä. Koira on nykyään hyvin tärkeä apu esimerkiksi hirvenmetsästyksessä.</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24286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Joskus harvoin susi, usein nuori vaelteleva yksilö, saattaa myös tappaa yksin pihassa olevan koiran. Tällaiset tapahtumat saattavat herättää huolta ja pelkoa – koiran sanotaan usein olevan ihmisen paras ystävä, ja sitä pidetään perheenjäsenenä, jonka kuolema tuottaa suurta surua.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Lue lisää susivastaisuudesta ja kotieläinvahingoista opettajan oppaasta (yläkoulun opas, kappale 2D).</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69867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jostakin eläinlajista on koettu olevan haittaa ihmisille, sen kantaa on perinteisesti pienennetty metsästämällä osa yksilöistä. Samalla jäljelle jäävien yksilöiden on ajateltu oppivan pelkäämään ihmistä ja pysyttelemään kauempana.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on kuitenkin nykyään rauhoitettu Euroopan Unionin luontodirektiivin nojalla, eli sitä ei saa metsästää kuin tietyin poikkeuksin. Suojelun tavoitteena on saada susikanta vahvemmaksi ja varmistaa, että lisääntyviä susipareja olisi riittävä määrä.</a:t>
            </a:r>
            <a:r>
              <a:rPr lang="fi-FI" sz="1200" u="sng" kern="120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Susikannan koko arvioidaan vuosittain.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Silloin tällöin paljastuu laittomia salakaatotapauksia. Suden salakaadosta saa tuhansien eurojen sakon tai törkeissä tapauksissa vankeutta.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Suden metsästys – miksi ja mitä siitä voi seurata? </a:t>
            </a:r>
          </a:p>
          <a:p>
            <a:r>
              <a:rPr lang="fi-FI" sz="1200" kern="1200" dirty="0">
                <a:solidFill>
                  <a:schemeClr val="tx1"/>
                </a:solidFill>
                <a:effectLst/>
                <a:latin typeface="+mn-lt"/>
                <a:ea typeface="+mn-ea"/>
                <a:cs typeface="+mn-cs"/>
              </a:rPr>
              <a:t>Pohdi ja keskustele: Miksi susia halutaan metsästää? Mitä hyvää ja/tai huonoa metsästyksestä voisi seurata sinun mielestäsi?</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92115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on suurpedoistamme näkyvin medioissa. Susilaumoja on nykyään sekä itäisessä että läntisessä Suomessa. Se on lisännyt alueellista uutisointia. Uutisissa pääsevät ääneen monenlaiset ihmiset: susien reviireillä asuvat, kotieläintilalliset, metsästäjät, luonnonsuojelijat, susia vastustavat, tutkijat ja viranomaiset. Eri näkökulmista tehdyt uutiset voivat olla hyvinkin erilaisia, jopa ristiriitaisia keskenään. Uutiset asettavat usein vastakkain kaksi keskenään eri mieltä olevaa tahoa.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ja susikannan hoito herättävät monenlaisia mielipiteitä, kiistojakin. Valtaosa ihmisistä jakaa kuitenkin näkemyksen siitä, että susi kuuluu Suomen luontoon – kiistat koskevat enemmänkin sopivaa susien määrää, metsästystä ja sitä, miten toimia lähelle asutusta tulevien susien kanssa.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Susi otsikoissa </a:t>
            </a:r>
          </a:p>
          <a:p>
            <a:r>
              <a:rPr lang="fi-FI" sz="1200" kern="1200" dirty="0">
                <a:solidFill>
                  <a:schemeClr val="tx1"/>
                </a:solidFill>
                <a:effectLst/>
                <a:latin typeface="+mn-lt"/>
                <a:ea typeface="+mn-ea"/>
                <a:cs typeface="+mn-cs"/>
              </a:rPr>
              <a:t>Lue tarkemmat ohjeet tehtävään opettajan oppaasta (yläkoulun opas, kappale 2D)</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540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AA57D4BB-2EB1-40AB-B9D7-A02E073A54A7}"/>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Miksi susi herättää tunteita?</a:t>
            </a:r>
          </a:p>
        </p:txBody>
      </p:sp>
      <p:pic>
        <p:nvPicPr>
          <p:cNvPr id="10" name="Kuva 9" descr="Suurpetojen jäljillä -logo">
            <a:extLst>
              <a:ext uri="{FF2B5EF4-FFF2-40B4-BE49-F238E27FC236}">
                <a16:creationId xmlns:a16="http://schemas.microsoft.com/office/drawing/2014/main" id="{1AA20ACA-C75C-4300-861C-C2577084A5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ja susikannan hoito herättävät mielipiteitä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2483269" cy="4737282"/>
          </a:xfrm>
        </p:spPr>
        <p:txBody>
          <a:bodyPr>
            <a:normAutofit fontScale="92500" lnSpcReduction="20000"/>
          </a:bodyPr>
          <a:lstStyle/>
          <a:p>
            <a:r>
              <a:rPr lang="fi-FI" sz="2400" b="1" dirty="0"/>
              <a:t>Susi ja susikannan hoito herättävät monenlaisia mielipiteitä, kiistojakin. </a:t>
            </a:r>
          </a:p>
          <a:p>
            <a:r>
              <a:rPr lang="fi-FI" sz="2400" dirty="0"/>
              <a:t>Valtaosa ihmisistä jakaa kuitenkin näkemyksen siitä, että susi kuuluu Suomen luontoon. </a:t>
            </a:r>
            <a:endParaRPr lang="fi-FI" sz="2400" b="1" dirty="0"/>
          </a:p>
          <a:p>
            <a:r>
              <a:rPr lang="fi-FI" sz="2400" dirty="0"/>
              <a:t>Kiistat koskevat enemmänkin sopivaa susien määrää, metsästystä ja sitä, miten toimia lähelle asutusta tulevien susien kanssa. </a:t>
            </a:r>
          </a:p>
        </p:txBody>
      </p:sp>
      <p:pic>
        <p:nvPicPr>
          <p:cNvPr id="14" name="Kuvan paikkamerkki 13" descr="Marjastaja syysmetsässä">
            <a:extLst>
              <a:ext uri="{FF2B5EF4-FFF2-40B4-BE49-F238E27FC236}">
                <a16:creationId xmlns:a16="http://schemas.microsoft.com/office/drawing/2014/main" id="{07279708-7246-4E00-888A-1F786BF5263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94145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  Riitta </a:t>
            </a:r>
            <a:r>
              <a:rPr lang="fi-FI" dirty="0" err="1"/>
              <a:t>Weijola</a:t>
            </a:r>
            <a:r>
              <a:rPr lang="fi-FI" dirty="0"/>
              <a:t> / Vastavalo</a:t>
            </a:r>
          </a:p>
        </p:txBody>
      </p:sp>
    </p:spTree>
    <p:extLst>
      <p:ext uri="{BB962C8B-B14F-4D97-AF65-F5344CB8AC3E}">
        <p14:creationId xmlns:p14="http://schemas.microsoft.com/office/powerpoint/2010/main" val="42879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B91A9-EF5A-49CF-AF72-089F8C33B657}"/>
              </a:ext>
            </a:extLst>
          </p:cNvPr>
          <p:cNvSpPr>
            <a:spLocks noGrp="1"/>
          </p:cNvSpPr>
          <p:nvPr>
            <p:ph type="title"/>
          </p:nvPr>
        </p:nvSpPr>
        <p:spPr>
          <a:xfrm>
            <a:off x="838200" y="3063744"/>
            <a:ext cx="10515600" cy="2422656"/>
          </a:xfrm>
        </p:spPr>
        <p:txBody>
          <a:bodyPr>
            <a:normAutofit/>
          </a:bodyPr>
          <a:lstStyle/>
          <a:p>
            <a:r>
              <a:rPr lang="fi-FI" dirty="0"/>
              <a:t>Pohdi, miten sinä suhtaudut suteen.</a:t>
            </a:r>
            <a:br>
              <a:rPr lang="fi-FI" dirty="0"/>
            </a:br>
            <a:br>
              <a:rPr lang="fi-FI" dirty="0"/>
            </a:br>
            <a:r>
              <a:rPr lang="fi-FI" dirty="0"/>
              <a:t>Mitkä asiat ja kokemukset vaikuttavat suhtautumiseesi?</a:t>
            </a:r>
          </a:p>
        </p:txBody>
      </p:sp>
    </p:spTree>
    <p:extLst>
      <p:ext uri="{BB962C8B-B14F-4D97-AF65-F5344CB8AC3E}">
        <p14:creationId xmlns:p14="http://schemas.microsoft.com/office/powerpoint/2010/main" val="22982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jakaa suurpedoista eniten mielipiteitä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Poronhoitoalueen eteläpuolella susi tappaa enemmän koti- ja lemmikkieläimiä kuin muut suurpetomme.</a:t>
            </a:r>
          </a:p>
        </p:txBody>
      </p:sp>
      <p:pic>
        <p:nvPicPr>
          <p:cNvPr id="17" name="Kuvan paikkamerkki 16" descr="Susi">
            <a:extLst>
              <a:ext uri="{FF2B5EF4-FFF2-40B4-BE49-F238E27FC236}">
                <a16:creationId xmlns:a16="http://schemas.microsoft.com/office/drawing/2014/main" id="{1004C2E0-E569-4747-93DA-88391AC549E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34849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Suden lähihistoria Suomessa on täynnä käänteitä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889585" cy="4737282"/>
          </a:xfrm>
        </p:spPr>
        <p:txBody>
          <a:bodyPr>
            <a:normAutofit/>
          </a:bodyPr>
          <a:lstStyle/>
          <a:p>
            <a:r>
              <a:rPr lang="fi-FI" sz="2400" dirty="0"/>
              <a:t>Suomessa susi metsästettiin sukupuuton partaalle 1800-luvun lopulla.</a:t>
            </a:r>
          </a:p>
          <a:p>
            <a:r>
              <a:rPr lang="fi-FI" sz="2400" dirty="0"/>
              <a:t>Vuosikymmenten ajan susikanta oli hyvin pieni, eikä susia nähty ihmisasutuksen lähellä kovin usein.</a:t>
            </a:r>
          </a:p>
          <a:p>
            <a:r>
              <a:rPr lang="fi-FI" sz="2400" dirty="0"/>
              <a:t>Viime vuosikymmeninä susikanta on vahvistunut. Siksi myös ihmisen ja suden kohtaamisia tapahtuu aiempaa useammin.</a:t>
            </a:r>
          </a:p>
        </p:txBody>
      </p:sp>
      <p:pic>
        <p:nvPicPr>
          <p:cNvPr id="11" name="Kuvan paikkamerkki 10" descr="Vuonna 1930 otetussa kuvassa näkyy suden metsästykseen käytetty sudenverkko.">
            <a:extLst>
              <a:ext uri="{FF2B5EF4-FFF2-40B4-BE49-F238E27FC236}">
                <a16:creationId xmlns:a16="http://schemas.microsoft.com/office/drawing/2014/main" id="{37C044C3-22BB-45DB-8DE8-ED2C7C94CB1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
          <a:stretch/>
        </p:blipFill>
        <p:spPr>
          <a:xfrm>
            <a:off x="5518484" y="1212850"/>
            <a:ext cx="6673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5356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Vuonna 1930 otetussa kuvassa näkyy suden metsästykseen käytetty sudenverkko.</a:t>
            </a:r>
            <a:br>
              <a:rPr lang="fi-FI" dirty="0"/>
            </a:br>
            <a:r>
              <a:rPr lang="fi-FI" dirty="0"/>
              <a:t>© Aino Oksanen, Kansatieteen kokoelma, Museovirasto</a:t>
            </a:r>
          </a:p>
        </p:txBody>
      </p:sp>
    </p:spTree>
    <p:extLst>
      <p:ext uri="{BB962C8B-B14F-4D97-AF65-F5344CB8AC3E}">
        <p14:creationId xmlns:p14="http://schemas.microsoft.com/office/powerpoint/2010/main" val="25697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(1/3)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Susi kokee usein koiran uhkana ja kilpailijana.</a:t>
            </a:r>
          </a:p>
          <a:p>
            <a:r>
              <a:rPr lang="fi-FI" sz="2400" dirty="0"/>
              <a:t>Koira polveutuu sudesta, mutta kohdatessaan luonnossa susi ja koira eivät useimmiten suhtaudu toisiinsa ystävällisesti. </a:t>
            </a:r>
          </a:p>
        </p:txBody>
      </p:sp>
      <p:pic>
        <p:nvPicPr>
          <p:cNvPr id="11" name="Kuvan paikkamerkki 10" descr="Karjalankarhukoira">
            <a:extLst>
              <a:ext uri="{FF2B5EF4-FFF2-40B4-BE49-F238E27FC236}">
                <a16:creationId xmlns:a16="http://schemas.microsoft.com/office/drawing/2014/main" id="{B8857906-EEE0-42E9-82EA-DD3B56D900D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6799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 Jani Seppänen / Vastavalo</a:t>
            </a:r>
          </a:p>
        </p:txBody>
      </p:sp>
    </p:spTree>
    <p:extLst>
      <p:ext uri="{BB962C8B-B14F-4D97-AF65-F5344CB8AC3E}">
        <p14:creationId xmlns:p14="http://schemas.microsoft.com/office/powerpoint/2010/main" val="8235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(2/3)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Koira on nykyään tärkeä apu esimerkiksi hirven-metsästyksessä. </a:t>
            </a:r>
          </a:p>
          <a:p>
            <a:r>
              <a:rPr lang="fi-FI" sz="2400" dirty="0"/>
              <a:t>Metsästyskoira voi kohdata suden ollessaan vapaana metsässä kaukana ohjaajasta.</a:t>
            </a:r>
          </a:p>
        </p:txBody>
      </p:sp>
      <p:pic>
        <p:nvPicPr>
          <p:cNvPr id="6" name="Kuvan paikkamerkki 5" descr="Metsästäjä ja metsästyskoira">
            <a:extLst>
              <a:ext uri="{FF2B5EF4-FFF2-40B4-BE49-F238E27FC236}">
                <a16:creationId xmlns:a16="http://schemas.microsoft.com/office/drawing/2014/main" id="{2116887A-5655-4C07-9CD6-52ABC777219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15060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Mari Lyly / Suomen riistakeskus</a:t>
            </a:r>
          </a:p>
        </p:txBody>
      </p:sp>
    </p:spTree>
    <p:extLst>
      <p:ext uri="{BB962C8B-B14F-4D97-AF65-F5344CB8AC3E}">
        <p14:creationId xmlns:p14="http://schemas.microsoft.com/office/powerpoint/2010/main" val="34019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(3/3)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Joskus susi saattaa tappaa pihassa yksin olevan koiran.</a:t>
            </a:r>
          </a:p>
          <a:p>
            <a:r>
              <a:rPr lang="fi-FI" sz="2400" dirty="0"/>
              <a:t>Tällaiset tapahtumat herättävät huolta ja pelkoa. Koiraa pidetään perheenjäsenenä, ja sen kuolema tuottaa suurta surua.</a:t>
            </a:r>
          </a:p>
        </p:txBody>
      </p:sp>
      <p:pic>
        <p:nvPicPr>
          <p:cNvPr id="9" name="Kuvan paikkamerkki 8" descr="Suomenlapinkoira talvimaisemassa">
            <a:extLst>
              <a:ext uri="{FF2B5EF4-FFF2-40B4-BE49-F238E27FC236}">
                <a16:creationId xmlns:a16="http://schemas.microsoft.com/office/drawing/2014/main" id="{6A5DECB8-7E98-4680-BC58-EBBFD33ED38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0810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Mari Lyly / Suomen riistakeskus</a:t>
            </a:r>
          </a:p>
        </p:txBody>
      </p:sp>
    </p:spTree>
    <p:extLst>
      <p:ext uri="{BB962C8B-B14F-4D97-AF65-F5344CB8AC3E}">
        <p14:creationId xmlns:p14="http://schemas.microsoft.com/office/powerpoint/2010/main" val="38313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Sudenmetsästys: vaikea pala purtavaksi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114799" cy="4737282"/>
          </a:xfrm>
        </p:spPr>
        <p:txBody>
          <a:bodyPr>
            <a:normAutofit/>
          </a:bodyPr>
          <a:lstStyle/>
          <a:p>
            <a:r>
              <a:rPr lang="fi-FI" sz="2400" b="1" dirty="0"/>
              <a:t>Perinteisesti metsästyksellä on pyritty pienentämään niiden lajien kantaa, joista on koettu olevan haittaa ihmisille.</a:t>
            </a:r>
          </a:p>
          <a:p>
            <a:r>
              <a:rPr lang="fi-FI" sz="2400" dirty="0"/>
              <a:t>Susi on rauhoitettu Euroopan Unionin luontodirektiivillä, eli sitä ei saa metsästää. Suojelun tavoitteena on vahvempi susikanta.</a:t>
            </a:r>
          </a:p>
          <a:p>
            <a:r>
              <a:rPr lang="fi-FI" sz="2400" dirty="0"/>
              <a:t>Silloin tällöin paljastuu laittomia suden salakaatotapauksia. Suden salakaadosta saa tuhansien eurojen sakon.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Neljä kaadettua sutta vuonna 1985.">
            <a:extLst>
              <a:ext uri="{FF2B5EF4-FFF2-40B4-BE49-F238E27FC236}">
                <a16:creationId xmlns:a16="http://schemas.microsoft.com/office/drawing/2014/main" id="{66969B27-A2EB-4457-8925-556C03E4D6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405" r="-1" b="-280"/>
          <a:stretch/>
        </p:blipFill>
        <p:spPr>
          <a:xfrm>
            <a:off x="5075000" y="1212850"/>
            <a:ext cx="7117000" cy="4738688"/>
          </a:xfrm>
          <a:prstGeom prst="rect">
            <a:avLst/>
          </a:prstGeom>
        </p:spPr>
      </p:pic>
      <p:sp>
        <p:nvSpPr>
          <p:cNvPr id="14" name="Sisällön paikkamerkki 3">
            <a:extLst>
              <a:ext uri="{FF2B5EF4-FFF2-40B4-BE49-F238E27FC236}">
                <a16:creationId xmlns:a16="http://schemas.microsoft.com/office/drawing/2014/main" id="{A9A95DA0-3C21-4B1B-890F-3593113D9000}"/>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Neljä kaadettua sutta vuonna 1985.</a:t>
            </a:r>
            <a:br>
              <a:rPr lang="fi-FI" dirty="0"/>
            </a:br>
            <a:r>
              <a:rPr lang="fi-FI" dirty="0"/>
              <a:t>© Jaakko Julkunen, JOKA Journalistinen kuva-arkisto Jaakko Julkusen kokoelma, Museovirasto</a:t>
            </a:r>
          </a:p>
        </p:txBody>
      </p:sp>
    </p:spTree>
    <p:extLst>
      <p:ext uri="{BB962C8B-B14F-4D97-AF65-F5344CB8AC3E}">
        <p14:creationId xmlns:p14="http://schemas.microsoft.com/office/powerpoint/2010/main" val="47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näkyy ja kuuluu – susiuutiset mediassa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526006" cy="4737282"/>
          </a:xfrm>
        </p:spPr>
        <p:txBody>
          <a:bodyPr>
            <a:normAutofit lnSpcReduction="10000"/>
          </a:bodyPr>
          <a:lstStyle/>
          <a:p>
            <a:r>
              <a:rPr lang="fi-FI" sz="2400" b="1" dirty="0"/>
              <a:t>Susilaumoja on nykyään eri puolella Suomea, ja se on lisännyt uutisointia.</a:t>
            </a:r>
          </a:p>
          <a:p>
            <a:r>
              <a:rPr lang="fi-FI" sz="2400" dirty="0"/>
              <a:t>Uutisissa pääsevät ääneen monenlaiset ihmiset: susien reviirien lähellä asuvat, kotieläintilalliset, metsästäjät, luonnonsuojelijat, tutkijat ja viranomaiset.</a:t>
            </a:r>
          </a:p>
          <a:p>
            <a:r>
              <a:rPr lang="fi-FI" sz="2400" dirty="0"/>
              <a:t>Eri näkökulmista tehdyt uutiset voivat olla hyvinkin erilaisia, jopa ristiriitaisia keskenään.</a:t>
            </a:r>
          </a:p>
        </p:txBody>
      </p:sp>
      <p:pic>
        <p:nvPicPr>
          <p:cNvPr id="11" name="Kuvan paikkamerkki 10" descr="Susilauman jäljet">
            <a:extLst>
              <a:ext uri="{FF2B5EF4-FFF2-40B4-BE49-F238E27FC236}">
                <a16:creationId xmlns:a16="http://schemas.microsoft.com/office/drawing/2014/main" id="{E7F4D49A-8574-42C8-B363-7F03455A776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95" b="-14"/>
          <a:stretch/>
        </p:blipFill>
        <p:spPr>
          <a:xfrm>
            <a:off x="3994484" y="1212850"/>
            <a:ext cx="8197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40036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Antti Härkälä / Luonnonvarakeskus</a:t>
            </a:r>
          </a:p>
        </p:txBody>
      </p:sp>
    </p:spTree>
    <p:extLst>
      <p:ext uri="{BB962C8B-B14F-4D97-AF65-F5344CB8AC3E}">
        <p14:creationId xmlns:p14="http://schemas.microsoft.com/office/powerpoint/2010/main" val="654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950</TotalTime>
  <Words>1249</Words>
  <Application>Microsoft Office PowerPoint</Application>
  <PresentationFormat>Laajakuva</PresentationFormat>
  <Paragraphs>106</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Rockwell</vt:lpstr>
      <vt:lpstr>Office Theme</vt:lpstr>
      <vt:lpstr>Miksi susi herättää tunteita?</vt:lpstr>
      <vt:lpstr>Pohdi, miten sinä suhtaudut suteen.  Mitkä asiat ja kokemukset vaikuttavat suhtautumiseesi?</vt:lpstr>
      <vt:lpstr>Susi jakaa suurpedoista eniten mielipiteitä</vt:lpstr>
      <vt:lpstr>Suden lähihistoria Suomessa on täynnä käänteitä</vt:lpstr>
      <vt:lpstr>Koiran esi-isä, muttei kaveri (1/3)</vt:lpstr>
      <vt:lpstr>Koiran esi-isä, muttei kaveri (2/3)</vt:lpstr>
      <vt:lpstr>Koiran esi-isä, muttei kaveri (3/3)</vt:lpstr>
      <vt:lpstr>Sudenmetsästys: vaikea pala purtavaksi</vt:lpstr>
      <vt:lpstr>Susi näkyy ja kuuluu – susiuutiset mediassa</vt:lpstr>
      <vt:lpstr>Susi ja susikannan hoito herättävät mielipiteitä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Miksi susi herättää tunteita?</dc:title>
  <dc:creator>Jukka Fordell</dc:creator>
  <cp:lastModifiedBy>Ala-Kurikka Iina (Luke)</cp:lastModifiedBy>
  <cp:revision>41</cp:revision>
  <dcterms:created xsi:type="dcterms:W3CDTF">2021-04-28T07:26:09Z</dcterms:created>
  <dcterms:modified xsi:type="dcterms:W3CDTF">2021-06-28T14:35:46Z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