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317" r:id="rId6"/>
    <p:sldId id="318" r:id="rId7"/>
    <p:sldId id="319" r:id="rId8"/>
    <p:sldId id="314" r:id="rId9"/>
    <p:sldId id="312" r:id="rId10"/>
    <p:sldId id="320" r:id="rId11"/>
    <p:sldId id="299" r:id="rId12"/>
    <p:sldId id="315" r:id="rId13"/>
    <p:sldId id="324" r:id="rId14"/>
    <p:sldId id="321" r:id="rId15"/>
    <p:sldId id="322" r:id="rId16"/>
    <p:sldId id="323"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1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Jaakko Alalantela, Suomen riistakeskus </a:t>
            </a:r>
            <a:r>
              <a:rPr lang="fi-FI"/>
              <a:t>/ Jaakko Alalantela, Suomen riistakeskus </a:t>
            </a:r>
            <a:r>
              <a:rPr lang="fi-FI" dirty="0"/>
              <a:t>/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500777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Suurpetoja, kuten karhuja ja ilveksiä, metsästetään monilla eri tavoilla: ajojahtina, väijymällä, ja ilveksen tapauksessa myös loukkujen avulla. Koira voi auttaa metsästyksessä merkittävästi. Hyvä koira löytää riistaeläimen pitkänkin jäljityksen jälkeen, eikä kohde-eläimen löydyttyä anna muun riistan häiritä työskentelyään.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Tässä esitetty kuvaus metsästyksestä on yleisluonteinen ja eri alueilla suosituimmat metsästystavat voivat vaihdella. </a:t>
            </a:r>
          </a:p>
          <a:p>
            <a:r>
              <a:rPr lang="fi-FI" sz="1200" kern="1200" dirty="0">
                <a:solidFill>
                  <a:schemeClr val="tx1"/>
                </a:solidFill>
                <a:effectLst/>
                <a:latin typeface="+mn-lt"/>
                <a:ea typeface="+mn-ea"/>
                <a:cs typeface="+mn-cs"/>
              </a:rPr>
              <a:t>Metsästäminen alkaa jälkien etsimisestä taitavan koiran avulla.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Aina kaikki ei mene niin kuin pitäisi. Lue oppilaille hauska kertomus koiran kanssa työskentelemisestä opettajan oppaasta (</a:t>
            </a:r>
            <a:r>
              <a:rPr lang="fi-FI" sz="1200" kern="1200">
                <a:solidFill>
                  <a:schemeClr val="tx1"/>
                </a:solidFill>
                <a:effectLst/>
                <a:latin typeface="+mn-lt"/>
                <a:ea typeface="+mn-ea"/>
                <a:cs typeface="+mn-cs"/>
              </a:rPr>
              <a:t>yläkoulun opas kappale </a:t>
            </a:r>
            <a:r>
              <a:rPr lang="fi-FI" sz="1200" kern="1200" dirty="0">
                <a:solidFill>
                  <a:schemeClr val="tx1"/>
                </a:solidFill>
                <a:effectLst/>
                <a:latin typeface="+mn-lt"/>
                <a:ea typeface="+mn-ea"/>
                <a:cs typeface="+mn-cs"/>
              </a:rPr>
              <a:t>2E)!</a:t>
            </a:r>
            <a:endParaRPr lang="fi-FI" b="1"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tuore jälki löytyy , metsästäjistä yksi tai useampi kiertää eläimen </a:t>
            </a:r>
            <a:r>
              <a:rPr lang="fi-FI" sz="1200" b="1" kern="1200" dirty="0">
                <a:solidFill>
                  <a:schemeClr val="tx1"/>
                </a:solidFill>
                <a:effectLst/>
                <a:latin typeface="+mn-lt"/>
                <a:ea typeface="+mn-ea"/>
                <a:cs typeface="+mn-cs"/>
              </a:rPr>
              <a:t>mottiin</a:t>
            </a:r>
            <a:r>
              <a:rPr lang="fi-FI" sz="1200" kern="1200" dirty="0">
                <a:solidFill>
                  <a:schemeClr val="tx1"/>
                </a:solidFill>
                <a:effectLst/>
                <a:latin typeface="+mn-lt"/>
                <a:ea typeface="+mn-ea"/>
                <a:cs typeface="+mn-cs"/>
              </a:rPr>
              <a:t>. Metsästäjät siis kiertävät alueen ympäri tarkkaillen jälkiä ja varmistaen, ettei eläin ole poistunut. Motin laidalla seisovaa metsästäjää kutsutaan </a:t>
            </a:r>
            <a:r>
              <a:rPr lang="fi-FI" sz="1200" b="1" kern="1200" dirty="0">
                <a:solidFill>
                  <a:schemeClr val="tx1"/>
                </a:solidFill>
                <a:effectLst/>
                <a:latin typeface="+mn-lt"/>
                <a:ea typeface="+mn-ea"/>
                <a:cs typeface="+mn-cs"/>
              </a:rPr>
              <a:t>passiksi</a:t>
            </a:r>
            <a:r>
              <a:rPr lang="fi-FI" sz="1200" kern="1200" dirty="0">
                <a:solidFill>
                  <a:schemeClr val="tx1"/>
                </a:solidFill>
                <a:effectLst/>
                <a:latin typeface="+mn-lt"/>
                <a:ea typeface="+mn-ea"/>
                <a:cs typeface="+mn-cs"/>
              </a:rPr>
              <a:t>. Seuraavaksi metsästäjät pohtivat, mistä peto mahdollisesti kuulee lähtiessään liikkeelle, ja sopivat työnjaosta. Osallistujat asettuvat sitten alueen ympärille niin, ettei esimerkiksi karhu tai ilves pääse huomaamatta pakoon. Ampujat asettuvat paikoilleen niin, että ampuminen on turvallista.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metsästyksessä on mukana koira, se lasketaan tässä vaiheessa jäljelle. Koiran tehtävä on ajaa peto liikkeelle ja ohjata se metsästäjien ampumalinjalle. Koiran haukunnasta koiranohjaaja kuulee, milloin ja mistä peto on löytynyt. Koiranohjaaja voi pyrkiä itse kaatamaan pedon, tai sitten sen tekee passissa oleva metsästäjä. Ilman koiraa metsästävä seurue voi sopia, että yksi metsästäjistä ajaa esimerkiksi ilveksen liikkeelle kohti ampujia.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Motituksen lisäksi karhuja vahditaan paikoilta, joissa niiden tiedetään liikkuvan.  Tätä tehdään erityisesti itäisimmässä Suomessa, jossa koiralla metsästävien pitää välttää sitä, että vapaana oleva koira juoksee Suomen itärajan yli Venäjälle. </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24935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Eläimen lopettaminen tulee tehdä aina mahdollisimman kivuttomasti ja nopeasti, ja siten ettei tilanteesta synny vaaraa ulkopuolisille. Jos suurpeto haavoittuu ja pakenee paikalta, täytyy se etsiä nopeasti esimerkiksi koiran avulla. Etenkin karhu saattaa olla haavoitettuna vaarallinen.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ovat erittäin  arvostettuja metsästyssaaliita. Etenkin kallot ja turkit säästetään ja muokataan metsästysmuistoiksi eli trofeiksi. Metsästettyjen karhujen lihaa valmistetaan myös ruuaksi.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Kaadettua suurpetoa tulee kohdella kunnioittavasti. Se tulee ottaa huomioon esimerkiksi, kun saaliista otetaan valokuvia sosiaaliseen mediaan.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Kaadetulle karhulle on järjestetty perinteisesti karhupeijaiset, joilla kunnioitetaan saalista.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Monet metsästäjät tekevät arvokasta yhteistyötä suurpetotutkimuksen kanssa toimittamalla metsästetyistä suurpedoista näytteitä tutkimusta ja seurantaa varten. </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Poikkeusluvan myöntämisen edellytyksenä on, ettei siitä ole haittaa lajin suotuisan suojelutason säilyttämiselle tai saavuttamiselle. </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Suurpetojen poikkeuslupaa voidaan anoa usein eri perustein. </a:t>
            </a:r>
            <a:r>
              <a:rPr lang="fi-FI" sz="1200" b="1" kern="1200" dirty="0">
                <a:solidFill>
                  <a:schemeClr val="tx1"/>
                </a:solidFill>
                <a:effectLst/>
                <a:latin typeface="+mn-lt"/>
                <a:ea typeface="+mn-ea"/>
                <a:cs typeface="+mn-cs"/>
              </a:rPr>
              <a:t>Vahinkoperusteisten poikkeuslupien</a:t>
            </a:r>
            <a:r>
              <a:rPr lang="fi-FI" sz="1200" kern="1200" dirty="0">
                <a:solidFill>
                  <a:schemeClr val="tx1"/>
                </a:solidFill>
                <a:effectLst/>
                <a:latin typeface="+mn-lt"/>
                <a:ea typeface="+mn-ea"/>
                <a:cs typeface="+mn-cs"/>
              </a:rPr>
              <a:t> tavoite on aina erityisen merkittävien vahinkojen ehkäiseminen. </a:t>
            </a:r>
            <a:r>
              <a:rPr lang="fi-FI" sz="1200" b="1" kern="1200" dirty="0">
                <a:solidFill>
                  <a:schemeClr val="tx1"/>
                </a:solidFill>
                <a:effectLst/>
                <a:latin typeface="+mn-lt"/>
                <a:ea typeface="+mn-ea"/>
                <a:cs typeface="+mn-cs"/>
              </a:rPr>
              <a:t>Kannanhoidollisen metsästyksen</a:t>
            </a:r>
            <a:r>
              <a:rPr lang="fi-FI" sz="1200" kern="1200" dirty="0">
                <a:solidFill>
                  <a:schemeClr val="tx1"/>
                </a:solidFill>
                <a:effectLst/>
                <a:latin typeface="+mn-lt"/>
                <a:ea typeface="+mn-ea"/>
                <a:cs typeface="+mn-cs"/>
              </a:rPr>
              <a:t> tavoite on säädellä kannan kokoa ja siten esimerkiksi hallita kasvavasta kannasta aiheutuvia haittoja.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Maa- ja metsätalousministeriö säätää asetuksella, kuinka monta suurpetolajin yksilöä voidaan metsästysvuonna (1.8.–31.7.) metsästää niin, etteivät lajikannat vaarannu. Poikkeuslupia haetaan Suomen riistakeskukselta, joka tekee päätökset lupien myöntämisestä.</a:t>
            </a:r>
            <a:endParaRPr lang="fi-FI" dirty="0">
              <a:cs typeface="Calibri"/>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Kuvassa on suden tappamia lampaita laitumella.</a:t>
            </a:r>
          </a:p>
          <a:p>
            <a:endParaRPr lang="fi-FI" dirty="0"/>
          </a:p>
          <a:p>
            <a:r>
              <a:rPr lang="fi-FI" sz="1200" kern="1200" dirty="0">
                <a:solidFill>
                  <a:schemeClr val="tx1"/>
                </a:solidFill>
                <a:effectLst/>
                <a:latin typeface="+mn-lt"/>
                <a:ea typeface="+mn-ea"/>
                <a:cs typeface="+mn-cs"/>
              </a:rPr>
              <a:t>Suomen riistakeskus voi myöntää vahinkoperusteisen poikkeusluvan, jos suurpeto aiheuttaa merkittävää vahinkoa tai vaarantaa ihmisten turvallisuuden. Jos turvallisuudelle ei ole välitöntä vaaraa, tilanteessa haetaan aina ensin muita ratkaisuja kuin eläimen tappamista, kuten esimerkiksi karkottamista. Karkottamisella tarkoitetaan sitä, että peto säikäytetään tiehensä esimerkiksi kovilla äänillä tai ampumalla ilmaan. Sillä tavoin yritetään opettaa pedolle, ettei asutuksen lähelle kannata tulla.</a:t>
            </a: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Kuvitteellinen kertomus tilanteesta, jossa suurpeto metsästetään vahinkoperusteisen poikkeusluvan nojalla:</a:t>
            </a:r>
          </a:p>
          <a:p>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Nuori ja yksinäinen susi oppi hakemaan ruokaa läheltä ihmisen asutusta, ja se sai saaliiksi lampaita. Se nähtiin usein päiväsaikaan laitumen liepeillä. Sudelle myönnettiin ensin karkotuslupa. Kun susi seuraavan kerran nähtiin lähellä asutusta, metsästäjät ja paikallinen viranomainen olivat valmiina. He pitivät kovaa meteliä ja ajoivat koirien avulla suden pois asutuksen keskeltä. Susi kuitenkin palasi takaisin. Karkottamista kokeiltiin vielä kerran, mutta susi nähtiin pian uudestaan maatilan pihan liepeillä. Koska muut keinot eivät toimineet, Suomen riistakeskus myönsi sudelle vahinkoperusteisen poikkeusluvan. Metsästäjät ampuivat suurriistavirka-apuna ongelmia aiheuttaneen susiyksilön.</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Poliisi voi antaa määräyksen suurpedon karkottamiseksi</a:t>
            </a:r>
            <a:r>
              <a:rPr lang="fi-FI" sz="1200" kern="1200" dirty="0">
                <a:solidFill>
                  <a:schemeClr val="tx1"/>
                </a:solidFill>
                <a:effectLst/>
                <a:latin typeface="+mn-lt"/>
                <a:ea typeface="+mn-ea"/>
                <a:cs typeface="+mn-cs"/>
              </a:rPr>
              <a:t>, tai jos eläin on haavoittunut tai se aiheuttaa selkeää vaaraa ihmisille tai omaisuudelle, määräys voidaan antaa </a:t>
            </a:r>
            <a:r>
              <a:rPr lang="fi-FI" sz="1200" b="1" kern="1200" dirty="0">
                <a:solidFill>
                  <a:schemeClr val="tx1"/>
                </a:solidFill>
                <a:effectLst/>
                <a:latin typeface="+mn-lt"/>
                <a:ea typeface="+mn-ea"/>
                <a:cs typeface="+mn-cs"/>
              </a:rPr>
              <a:t>myös pedon lopettamiseksi</a:t>
            </a:r>
            <a:r>
              <a:rPr lang="fi-FI" sz="1200" kern="1200" dirty="0">
                <a:solidFill>
                  <a:schemeClr val="tx1"/>
                </a:solidFill>
                <a:effectLst/>
                <a:latin typeface="+mn-lt"/>
                <a:ea typeface="+mn-ea"/>
                <a:cs typeface="+mn-cs"/>
              </a:rPr>
              <a:t>.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Käytännössä lopettamisen hoitavat suurriistavirka-apuna (SRVA) paikalliset vapaaehtoisiksi ilmoittautuneet metsästäjät. SRVA-toiminnassa ei ole kyse metsästysoikeuteen sidotusta metsästyksestä vaan poliisin valtuuttamasta, eläinsuojelullisista tai turvallisuuteen liittyvistä syistä suoritettavasta tehtävästä. Vaaraa aiheuttavaksi peto luokitellaan, jos se ei säikähdä ihmistä tai jopa lähestyy sitä.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Kuvassa on riistakameraan osunut terve susi.</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Karhujen ja ilvesten kannanhoidolliseen metsästykseen myönnetään joka vuosi lupia. Kummallakin eläimellä on oma metsästysaikansa, jolloin lupia saa käyttää. Karhuja ja ilveksiä ei saa metsästää kannanhoidollisesti metsästysaikojen ulkopuolella.</a:t>
            </a:r>
            <a:endParaRPr lang="fi-FI" dirty="0"/>
          </a:p>
          <a:p>
            <a:pPr marL="0" indent="0">
              <a:buNone/>
            </a:pPr>
            <a:endParaRPr lang="fi-FI" dirty="0"/>
          </a:p>
          <a:p>
            <a:pPr marL="0" indent="0">
              <a:buNone/>
            </a:pPr>
            <a:r>
              <a:rPr lang="fi-FI" dirty="0"/>
              <a:t>Karhun metsästysaika: 20.8.—31.10.</a:t>
            </a:r>
          </a:p>
          <a:p>
            <a:pPr marL="0" indent="0">
              <a:buNone/>
            </a:pPr>
            <a:r>
              <a:rPr lang="fi-FI" dirty="0"/>
              <a:t>Ilveksen metsästysaika: 1.12.—29.2. ja poronhoitoalueella 1.10.—29.2.</a:t>
            </a:r>
          </a:p>
          <a:p>
            <a:pPr marL="0" indent="0">
              <a:buNone/>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Alle vuoden ikäinen karhu ja sen emo ovat aina rauhoitettuja. Naarasilves, jota seuraa vuotta nuorempi pentu, on myös rauhoitettu.</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Metsästäjällä tulee olla suoritettuna metsästäjätutkinto sekä riistanhoitomaksu. Lisäksi hänellä tulee olla soveltuva ase ja patruunat, sekä aselupa näiden hallussapitoon. Metsästäjän tulee kuulua seurueeseen, jolla on johtaja ja varajohtajia, sekä luonnollisesti metsästysoikeus ja poikkeuslupa suurpetojen pyyntiin kyseiselle alueelle. Kiväärillä tapahtuvaan karhunmetsästykseen tarvitaan myös voimassa oleva ampumakoe.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7395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metsästys</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C8D25AD2-A1D8-4921-940F-89B4B0C529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Metsästäjällä pitää olla metsästäjätutkinto</a:t>
            </a:r>
            <a:r>
              <a:rPr lang="fi-FI" dirty="0">
                <a:cs typeface="Calibri Light"/>
              </a:rPr>
              <a:t> ja luvat metsästämiseen</a:t>
            </a:r>
            <a:endParaRPr lang="fi-FI" dirty="0"/>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Tarvitaan… </a:t>
            </a:r>
          </a:p>
          <a:p>
            <a:pPr marL="342900" indent="-342900">
              <a:buFont typeface="Arial" panose="020B0604020202020204" pitchFamily="34" charset="0"/>
              <a:buChar char="•"/>
            </a:pPr>
            <a:r>
              <a:rPr lang="fi-FI" sz="2400" dirty="0"/>
              <a:t>metsästyslupa </a:t>
            </a:r>
          </a:p>
          <a:p>
            <a:pPr marL="342900" indent="-342900">
              <a:buFont typeface="Arial" panose="020B0604020202020204" pitchFamily="34" charset="0"/>
              <a:buChar char="•"/>
            </a:pPr>
            <a:r>
              <a:rPr lang="fi-FI" sz="2400" dirty="0"/>
              <a:t>oikeus metsästää alueella </a:t>
            </a:r>
          </a:p>
          <a:p>
            <a:pPr marL="342900" indent="-342900">
              <a:buFont typeface="Arial" panose="020B0604020202020204" pitchFamily="34" charset="0"/>
              <a:buChar char="•"/>
            </a:pPr>
            <a:r>
              <a:rPr lang="fi-FI" sz="2400" dirty="0"/>
              <a:t>voimassaoleva </a:t>
            </a:r>
            <a:br>
              <a:rPr lang="fi-FI" sz="2400" dirty="0"/>
            </a:br>
            <a:r>
              <a:rPr lang="fi-FI" sz="2400" dirty="0"/>
              <a:t>ampumakoe</a:t>
            </a:r>
          </a:p>
          <a:p>
            <a:pPr marL="342900" indent="-342900">
              <a:buFont typeface="Arial" panose="020B0604020202020204" pitchFamily="34" charset="0"/>
              <a:buChar char="•"/>
            </a:pPr>
            <a:r>
              <a:rPr lang="fi-FI" sz="2400" dirty="0"/>
              <a:t>aselupa, ase ja patruunat</a:t>
            </a:r>
          </a:p>
          <a:p>
            <a:pPr marL="342900" indent="-342900">
              <a:buFont typeface="Arial" panose="020B0604020202020204" pitchFamily="34" charset="0"/>
              <a:buChar char="•"/>
            </a:pPr>
            <a:r>
              <a:rPr lang="fi-FI" sz="2400" dirty="0"/>
              <a:t>jäsenyys </a:t>
            </a:r>
            <a:br>
              <a:rPr lang="fi-FI" sz="2400" dirty="0"/>
            </a:br>
            <a:r>
              <a:rPr lang="fi-FI" sz="2400" dirty="0"/>
              <a:t>metsästys-seurueessa</a:t>
            </a:r>
          </a:p>
        </p:txBody>
      </p:sp>
      <p:pic>
        <p:nvPicPr>
          <p:cNvPr id="12" name="Kuvan paikkamerkki 11" descr="Metsästäjä harjoittelee ampumaradalla">
            <a:extLst>
              <a:ext uri="{FF2B5EF4-FFF2-40B4-BE49-F238E27FC236}">
                <a16:creationId xmlns:a16="http://schemas.microsoft.com/office/drawing/2014/main" id="{4E94B0BC-DD6D-4C03-B705-E0F4D029A82B}"/>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473728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8193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fontScale="90000"/>
          </a:bodyPr>
          <a:lstStyle/>
          <a:p>
            <a:r>
              <a:rPr lang="fi-FI" dirty="0"/>
              <a:t>Suurpetojen metsästyksessä käytetään apuna koiria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Taitava koira on metsästäjälle korvaamaton apuri.</a:t>
            </a:r>
          </a:p>
          <a:p>
            <a:r>
              <a:rPr lang="fi-FI" sz="2400" dirty="0"/>
              <a:t>Etenkin karhun metsästyksessä käytetään koiria.</a:t>
            </a:r>
          </a:p>
        </p:txBody>
      </p:sp>
      <p:pic>
        <p:nvPicPr>
          <p:cNvPr id="11" name="Kuvan paikkamerkki 10" descr="Metsästyskoira">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Metsästys alkaa jälkien etsimisellä</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cs typeface="Calibri"/>
              </a:rPr>
              <a:t>Vaikeinta on löytää kaikkien jälkien joukosta tuorein jälki, joka kertoo missä eläin juuri nyt on.</a:t>
            </a:r>
          </a:p>
          <a:p>
            <a:r>
              <a:rPr lang="fi-FI" sz="2400" dirty="0">
                <a:cs typeface="Calibri"/>
              </a:rPr>
              <a:t>Kun tuore jälki löytyy, metsästäjät asettuvat odottamaan siihen, mistä eläimen odotetaan kulkevan.</a:t>
            </a:r>
          </a:p>
        </p:txBody>
      </p:sp>
      <p:pic>
        <p:nvPicPr>
          <p:cNvPr id="12" name="Kuvan paikkamerkki 11" descr="Karhun jälkiä maassa">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4003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fi-FI" dirty="0"/>
              <a:t>Kaadettua eläintä tulee kohdella kunnioittavasti</a:t>
            </a:r>
          </a:p>
        </p:txBody>
      </p:sp>
      <p:pic>
        <p:nvPicPr>
          <p:cNvPr id="11" name="Sisällön paikkamerkki 4" descr="Kaadetun karhun tassu">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Metsästys on melko yleinen harrastus Suomessa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Metsästyskortin suorittaneita on Suomessa noin </a:t>
            </a:r>
            <a:br>
              <a:rPr lang="fi-FI" sz="2400" dirty="0"/>
            </a:br>
            <a:r>
              <a:rPr lang="fi-FI" sz="2400" dirty="0"/>
              <a:t>300 000!</a:t>
            </a:r>
          </a:p>
        </p:txBody>
      </p:sp>
      <p:pic>
        <p:nvPicPr>
          <p:cNvPr id="12" name="Kuvan paikkamerkki 11" descr="Suomalainen metsä">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Vastuullinen metsästys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Eläinkannat eivät vaarannu.</a:t>
            </a:r>
          </a:p>
          <a:p>
            <a:r>
              <a:rPr lang="fi-FI" sz="2400" dirty="0"/>
              <a:t>Luontoa ei vahingoiteta tarpeettomasti.</a:t>
            </a:r>
          </a:p>
          <a:p>
            <a:r>
              <a:rPr lang="fi-FI" sz="2400" dirty="0"/>
              <a:t>Eläimille ei tuoteta tarpeetonta kärsimystä.</a:t>
            </a:r>
          </a:p>
        </p:txBody>
      </p:sp>
      <p:pic>
        <p:nvPicPr>
          <p:cNvPr id="13" name="Kuvan paikkamerkki 12" descr="Metsästäjä suolla">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95274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Suurpetojen metsästys on säänneltyä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Suurpetoja ei saa metsästää vapaasti, vaan näiden suojeltujen lajien pyytämiseen pitää aina olla </a:t>
            </a:r>
            <a:r>
              <a:rPr lang="fi-FI" sz="2400" b="1" dirty="0"/>
              <a:t>poikkeuslupa</a:t>
            </a:r>
            <a:r>
              <a:rPr lang="fi-FI" sz="2400" dirty="0"/>
              <a:t>.</a:t>
            </a:r>
          </a:p>
        </p:txBody>
      </p:sp>
      <p:pic>
        <p:nvPicPr>
          <p:cNvPr id="13" name="Kuvan paikkamerkki 12" descr="Karhu">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37217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normAutofit/>
          </a:bodyPr>
          <a:lstStyle/>
          <a:p>
            <a:r>
              <a:rPr lang="fi-FI" dirty="0"/>
              <a:t>Suurpetojen metsästys on säänneltyä (2/2)</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022552"/>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Jos laji on elinvoimainen, eli yksilöitä on monta, voidaan metsästyksellä hallita kannan kokoa ja kasvua.</a:t>
            </a:r>
          </a:p>
          <a:p>
            <a:pPr algn="l"/>
            <a:r>
              <a:rPr lang="fi-FI" sz="2400" i="0" dirty="0">
                <a:latin typeface="+mj-lt"/>
              </a:rPr>
              <a:t>Suurpetoja voi metsästää </a:t>
            </a:r>
            <a:r>
              <a:rPr lang="fi-FI" sz="2400" b="1" i="0" dirty="0">
                <a:latin typeface="+mj-lt"/>
              </a:rPr>
              <a:t>kannanhoidollisilla poikkeusluvilla</a:t>
            </a:r>
            <a:r>
              <a:rPr lang="fi-FI" sz="2400" i="0" dirty="0">
                <a:latin typeface="+mj-lt"/>
              </a:rPr>
              <a:t>.</a:t>
            </a:r>
          </a:p>
          <a:p>
            <a:pPr algn="l"/>
            <a:r>
              <a:rPr lang="fi-FI" sz="2400" i="0" dirty="0">
                <a:latin typeface="+mj-lt"/>
              </a:rPr>
              <a:t>Ministeriössä päätetään joka vuosi, kuinka monta eläintä voidaan metsästää niin, ettei metsästys uhkaa lajin olemassaoloa Suomessa.</a:t>
            </a:r>
          </a:p>
        </p:txBody>
      </p:sp>
      <p:pic>
        <p:nvPicPr>
          <p:cNvPr id="3" name="Kuva 2" descr="Ylhäältäpäin kuvattua metsämaisemaa. Kuvassa kävelee yksi ilves.">
            <a:extLst>
              <a:ext uri="{FF2B5EF4-FFF2-40B4-BE49-F238E27FC236}">
                <a16:creationId xmlns:a16="http://schemas.microsoft.com/office/drawing/2014/main" id="{435976EA-4640-49DF-B780-DC7AAD2DD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447" y="1714500"/>
            <a:ext cx="4704843" cy="3429000"/>
          </a:xfrm>
          <a:prstGeom prst="rect">
            <a:avLst/>
          </a:prstGeom>
        </p:spPr>
      </p:pic>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Suden tappamia lampaita laitumella">
            <a:extLst>
              <a:ext uri="{FF2B5EF4-FFF2-40B4-BE49-F238E27FC236}">
                <a16:creationId xmlns:a16="http://schemas.microsoft.com/office/drawing/2014/main" id="{3047D438-6B36-4695-B077-8A88A2D755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64987"/>
            <a:ext cx="12192000" cy="5480452"/>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3" name="Tekstin paikkamerkki 4">
            <a:extLst>
              <a:ext uri="{FF2B5EF4-FFF2-40B4-BE49-F238E27FC236}">
                <a16:creationId xmlns:a16="http://schemas.microsoft.com/office/drawing/2014/main" id="{95BCF799-5A5D-4E52-8402-C05CB13C8973}"/>
              </a:ext>
            </a:extLst>
          </p:cNvPr>
          <p:cNvSpPr>
            <a:spLocks noGrp="1"/>
          </p:cNvSpPr>
          <p:nvPr>
            <p:ph type="title" idx="4294967295"/>
          </p:nvPr>
        </p:nvSpPr>
        <p:spPr>
          <a:xfrm rot="21349796">
            <a:off x="555625" y="574675"/>
            <a:ext cx="3384550" cy="2395538"/>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Jos suurpeto aiheuttaa vahinkoa omaisuudelle tai tappaa kotieläimiä, sen pyytämiseen voidaan myöntää poikkeuslupa.</a:t>
            </a:r>
          </a:p>
        </p:txBody>
      </p:sp>
    </p:spTree>
    <p:extLst>
      <p:ext uri="{BB962C8B-B14F-4D97-AF65-F5344CB8AC3E}">
        <p14:creationId xmlns:p14="http://schemas.microsoft.com/office/powerpoint/2010/main" val="89299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Susi pellon laidalla yöllä">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7</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
        <p:nvSpPr>
          <p:cNvPr id="7" name="Tekstin paikkamerkki 4">
            <a:extLst>
              <a:ext uri="{FF2B5EF4-FFF2-40B4-BE49-F238E27FC236}">
                <a16:creationId xmlns:a16="http://schemas.microsoft.com/office/drawing/2014/main" id="{01E76B08-AFBD-468A-8129-4C999236E64B}"/>
              </a:ext>
            </a:extLst>
          </p:cNvPr>
          <p:cNvSpPr txBox="1">
            <a:spLocks noGrp="1"/>
          </p:cNvSpPr>
          <p:nvPr>
            <p:ph type="title" idx="4294967295"/>
          </p:nvPr>
        </p:nvSpPr>
        <p:spPr>
          <a:xfrm rot="21349796">
            <a:off x="604125" y="560913"/>
            <a:ext cx="3694859" cy="3745260"/>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Jos eläin on haavoittunut tai aiheuttaa vaaraa ihmisille, </a:t>
            </a:r>
            <a:br>
              <a:rPr kumimoji="0" lang="fi-FI" sz="2800" b="1" i="0" u="none" strike="noStrike" kern="1200" cap="none" spc="0" normalizeH="0" baseline="0" noProof="0" dirty="0">
                <a:ln>
                  <a:noFill/>
                </a:ln>
                <a:solidFill>
                  <a:schemeClr val="bg1"/>
                </a:solidFill>
                <a:effectLst/>
                <a:uLnTx/>
                <a:uFillTx/>
                <a:latin typeface="+mj-lt"/>
                <a:ea typeface="+mn-ea"/>
                <a:cs typeface="+mn-cs"/>
              </a:rPr>
            </a:br>
            <a:r>
              <a:rPr kumimoji="0" lang="fi-FI" sz="2800" b="1" i="0" u="none" strike="noStrike" kern="1200" cap="none" spc="0" normalizeH="0" baseline="0" noProof="0" dirty="0">
                <a:ln>
                  <a:noFill/>
                </a:ln>
                <a:solidFill>
                  <a:schemeClr val="bg1"/>
                </a:solidFill>
                <a:effectLst/>
                <a:uLnTx/>
                <a:uFillTx/>
                <a:latin typeface="+mj-lt"/>
                <a:ea typeface="+mn-ea"/>
                <a:cs typeface="+mn-cs"/>
              </a:rPr>
              <a:t>poliisi voi määrätä suurpedon lopetettavaksi.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1" i="0" u="none" strike="noStrike" kern="1200" cap="none" spc="0" normalizeH="0" baseline="0" noProof="0" dirty="0">
                <a:ln>
                  <a:noFill/>
                </a:ln>
                <a:solidFill>
                  <a:schemeClr val="bg1"/>
                </a:solidFill>
                <a:effectLst/>
                <a:uLnTx/>
                <a:uFillTx/>
                <a:latin typeface="+mj-lt"/>
                <a:ea typeface="+mn-ea"/>
                <a:cs typeface="+mn-cs"/>
              </a:rPr>
              <a:t>Tällaista suurpedon lopettamista ei kutsuta metsästykseksi.</a:t>
            </a:r>
          </a:p>
        </p:txBody>
      </p:sp>
    </p:spTree>
    <p:extLst>
      <p:ext uri="{BB962C8B-B14F-4D97-AF65-F5344CB8AC3E}">
        <p14:creationId xmlns:p14="http://schemas.microsoft.com/office/powerpoint/2010/main" val="12853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Miten suurpetoja metsästetään?</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Suurpetoja saa metsästää vain metsästysaikana</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242391"/>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Lajeille on määritetty oma metsästysaikansa.</a:t>
            </a:r>
          </a:p>
        </p:txBody>
      </p:sp>
      <p:pic>
        <p:nvPicPr>
          <p:cNvPr id="3" name="Kuva 2" descr="Alkusyksyn lähestyvän ruskan värinen metsämaisema. Kuvassa koira haukkuu täysikasvuista karhua. Kauempana on toinen karhu, joka istuu puolukkamättäällä ja syö.">
            <a:extLst>
              <a:ext uri="{FF2B5EF4-FFF2-40B4-BE49-F238E27FC236}">
                <a16:creationId xmlns:a16="http://schemas.microsoft.com/office/drawing/2014/main" id="{AD75E112-B10B-421C-82C8-BEC98B757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99" y="1436179"/>
            <a:ext cx="5926101" cy="4242391"/>
          </a:xfrm>
          <a:prstGeom prst="rect">
            <a:avLst/>
          </a:prstGeom>
        </p:spPr>
      </p:pic>
    </p:spTree>
    <p:extLst>
      <p:ext uri="{BB962C8B-B14F-4D97-AF65-F5344CB8AC3E}">
        <p14:creationId xmlns:p14="http://schemas.microsoft.com/office/powerpoint/2010/main" val="327084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684</TotalTime>
  <Words>1214</Words>
  <Application>Microsoft Office PowerPoint</Application>
  <PresentationFormat>Laajakuva</PresentationFormat>
  <Paragraphs>122</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Rockwell</vt:lpstr>
      <vt:lpstr>Office Theme</vt:lpstr>
      <vt:lpstr>Suurpetojen metsästys</vt:lpstr>
      <vt:lpstr>Metsästys on melko yleinen harrastus Suomessa</vt:lpstr>
      <vt:lpstr>Vastuullinen metsästys</vt:lpstr>
      <vt:lpstr>Suurpetojen metsästys on säänneltyä (1/2)</vt:lpstr>
      <vt:lpstr>Suurpetojen metsästys on säänneltyä (2/2)</vt:lpstr>
      <vt:lpstr>Jos suurpeto aiheuttaa vahinkoa omaisuudelle tai tappaa kotieläimiä, sen pyytämiseen voidaan myöntää poikkeuslupa.</vt:lpstr>
      <vt:lpstr>Jos eläin on haavoittunut tai aiheuttaa vaaraa ihmisille,  poliisi voi määrätä suurpedon lopetettavaksi. Tällaista suurpedon lopettamista ei kutsuta metsästykseksi.</vt:lpstr>
      <vt:lpstr>Miten suurpetoja metsästetään?</vt:lpstr>
      <vt:lpstr>Suurpetoja saa metsästää vain metsästysaikana</vt:lpstr>
      <vt:lpstr>Metsästäjällä pitää olla metsästäjätutkinto ja luvat metsästämiseen</vt:lpstr>
      <vt:lpstr>Suurpetojen metsästyksessä käytetään apuna koiria</vt:lpstr>
      <vt:lpstr>Metsästys alkaa jälkien etsimisellä</vt:lpstr>
      <vt:lpstr>Kaadettua eläintä tulee kohdella kunnioittavasti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metsästys</dc:title>
  <dc:creator>Jukka Fordell</dc:creator>
  <cp:lastModifiedBy>Ala-Kurikka Iina (Luke)</cp:lastModifiedBy>
  <cp:revision>38</cp:revision>
  <dcterms:created xsi:type="dcterms:W3CDTF">2021-04-28T07:26:09Z</dcterms:created>
  <dcterms:modified xsi:type="dcterms:W3CDTF">2021-06-28T14:34:16Z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