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sldIdLst>
    <p:sldId id="256" r:id="rId5"/>
    <p:sldId id="258" r:id="rId6"/>
    <p:sldId id="257" r:id="rId7"/>
    <p:sldId id="266" r:id="rId8"/>
    <p:sldId id="267" r:id="rId9"/>
    <p:sldId id="268" r:id="rId10"/>
    <p:sldId id="269" r:id="rId11"/>
    <p:sldId id="270" r:id="rId12"/>
    <p:sldId id="296" r:id="rId13"/>
    <p:sldId id="272" r:id="rId14"/>
    <p:sldId id="300" r:id="rId15"/>
    <p:sldId id="301" r:id="rId16"/>
    <p:sldId id="302" r:id="rId17"/>
    <p:sldId id="273" r:id="rId18"/>
    <p:sldId id="274" r:id="rId19"/>
    <p:sldId id="275" r:id="rId20"/>
    <p:sldId id="276" r:id="rId21"/>
    <p:sldId id="277" r:id="rId22"/>
    <p:sldId id="278" r:id="rId23"/>
    <p:sldId id="279" r:id="rId24"/>
    <p:sldId id="297" r:id="rId25"/>
    <p:sldId id="316" r:id="rId26"/>
    <p:sldId id="282" r:id="rId27"/>
    <p:sldId id="283" r:id="rId28"/>
    <p:sldId id="284" r:id="rId29"/>
    <p:sldId id="285" r:id="rId30"/>
    <p:sldId id="286" r:id="rId31"/>
    <p:sldId id="298" r:id="rId32"/>
    <p:sldId id="303" r:id="rId33"/>
    <p:sldId id="304" r:id="rId34"/>
    <p:sldId id="305" r:id="rId35"/>
    <p:sldId id="306" r:id="rId36"/>
    <p:sldId id="307" r:id="rId37"/>
    <p:sldId id="289" r:id="rId38"/>
    <p:sldId id="290" r:id="rId39"/>
    <p:sldId id="291" r:id="rId40"/>
    <p:sldId id="292" r:id="rId41"/>
    <p:sldId id="293" r:id="rId42"/>
    <p:sldId id="299" r:id="rId43"/>
    <p:sldId id="309" r:id="rId44"/>
    <p:sldId id="308" r:id="rId45"/>
    <p:sldId id="310" r:id="rId46"/>
    <p:sldId id="311" r:id="rId4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B2CDE5"/>
    <a:srgbClr val="846E58"/>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68" autoAdjust="0"/>
    <p:restoredTop sz="96357" autoAdjust="0"/>
  </p:normalViewPr>
  <p:slideViewPr>
    <p:cSldViewPr snapToGrid="0" snapToObjects="1">
      <p:cViewPr varScale="1">
        <p:scale>
          <a:sx n="107" d="100"/>
          <a:sy n="107" d="100"/>
        </p:scale>
        <p:origin x="174" y="120"/>
      </p:cViewPr>
      <p:guideLst/>
    </p:cSldViewPr>
  </p:slideViewPr>
  <p:outlineViewPr>
    <p:cViewPr>
      <p:scale>
        <a:sx n="33" d="100"/>
        <a:sy n="33" d="100"/>
      </p:scale>
      <p:origin x="0" y="-127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10/08/2021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Mari Tikkunen, Suomen riistakeskus </a:t>
            </a:r>
            <a:r>
              <a:rPr lang="en-US" dirty="0"/>
              <a:t>/ </a:t>
            </a:r>
            <a:r>
              <a:rPr lang="en-US" dirty="0" err="1"/>
              <a:t>Pixabay</a:t>
            </a:r>
            <a:r>
              <a:rPr lang="en-US" dirty="0"/>
              <a:t> / Mari Tikkunen, </a:t>
            </a:r>
            <a:r>
              <a:rPr lang="en-US" dirty="0" err="1"/>
              <a:t>Suomen</a:t>
            </a:r>
            <a:r>
              <a:rPr lang="en-US" dirty="0"/>
              <a:t> </a:t>
            </a:r>
            <a:r>
              <a:rPr lang="en-US" dirty="0" err="1"/>
              <a:t>riistakeskus</a:t>
            </a:r>
            <a:r>
              <a:rPr lang="en-US" dirty="0"/>
              <a:t> / </a:t>
            </a:r>
            <a:r>
              <a:rPr lang="en-US" dirty="0" err="1"/>
              <a:t>Pixabay</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02063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383147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1754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54164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58438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Taruissa sudet ulvovat kuulle, mutta oikeasti sudet viestivät ulvomalla sekä oman lauman jäsenille että naapurilaumoille. Sudet ulvovat esimerkiksi kutsuessaan lauman jäseniä mukaan saalistamaan sekä vahvistaakseen lauman jäsenten välisiä suhteita.</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34301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Susi on iso koiraeläin, joka elää laumassa. Susi ja koira ovat läheistä sukua, sillä niillä on samat esivanhemmat ja ne kuuluvat edelleen samaan lajiin (koira alalajiin </a:t>
            </a:r>
            <a:r>
              <a:rPr lang="fi-FI" sz="1200" i="1" kern="1200" dirty="0" err="1">
                <a:solidFill>
                  <a:schemeClr val="tx1"/>
                </a:solidFill>
                <a:effectLst/>
                <a:latin typeface="+mn-lt"/>
                <a:ea typeface="+mn-ea"/>
                <a:cs typeface="+mn-cs"/>
              </a:rPr>
              <a:t>familiaris</a:t>
            </a:r>
            <a:r>
              <a:rPr lang="fi-FI" sz="1200" kern="1200" dirty="0">
                <a:solidFill>
                  <a:schemeClr val="tx1"/>
                </a:solidFill>
                <a:effectLst/>
                <a:latin typeface="+mn-lt"/>
                <a:ea typeface="+mn-ea"/>
                <a:cs typeface="+mn-cs"/>
              </a:rPr>
              <a:t>). Susi on kookkaampi kuin esimerkiksi saksanpaimenkoira. Joskus etenkin nopealla vilkaisulla joitain koirarotuja ja sutta voi olla vaikeaa erottaa toisistaan.</a:t>
            </a: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319446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Susi on erittäin sosiaalinen eläin, ja se elää perhelaumassa. Laumaan kuuluu uros, naaras ja niiden eri-ikäisiä jälkeläisiä. Vanhempia kutsutaan alfapariksi. Sudet ovat leikkisiä, ja ne kiintyvät toisiinsa voimakkaasti. Sudet pariutuvat pysyvästi, ja suhde katkeaa yleensä vain kumppanin kuollessa.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Susipari valtaa itselleen reviirin. Kun pari saa jälkeläisiä, syntyy susilauma. Sudet puolustavat reviiriä muilta susilta ja esimerkiksi koirilta. Reviirien koko vaihtelee paljon. Keskimäärin Suomessa susireviiri on 1 200 km². Se voi siis ulottua monien kylien ja jopa usean kunnan alueelle. </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71350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20</a:t>
            </a:fld>
            <a:endParaRPr lang="en-FI"/>
          </a:p>
        </p:txBody>
      </p:sp>
    </p:spTree>
    <p:extLst>
      <p:ext uri="{BB962C8B-B14F-4D97-AF65-F5344CB8AC3E}">
        <p14:creationId xmlns:p14="http://schemas.microsoft.com/office/powerpoint/2010/main" val="2027273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Susi syö enimmäkseen lihaa. Susilauma saalistaa tehokkaasti sorkkaeläimiä. Suomalaisia sorkkaeläimiä ovat esimerkiksi hirvi, valkohäntäpeura ja poro. </a:t>
            </a:r>
          </a:p>
          <a:p>
            <a:r>
              <a:rPr lang="fi-FI" sz="1200" b="0" i="0" u="none" strike="noStrike" kern="1200" baseline="0" dirty="0">
                <a:solidFill>
                  <a:schemeClr val="tx1"/>
                </a:solidFill>
                <a:latin typeface="+mn-lt"/>
                <a:ea typeface="+mn-ea"/>
                <a:cs typeface="+mn-cs"/>
              </a:rPr>
              <a:t>Susi syö myös pieniä nisäkkäitä, lintuja ja löytämiään raatoja. Saalistusta johtaa susilauman lisääntyvät yksilöt eli alfapari. Jos toinen kuolee, saalistamisesta tulee vaikeampaa ja lauma saattaa jopa hajota.</a:t>
            </a:r>
          </a:p>
          <a:p>
            <a:r>
              <a:rPr lang="fi-FI" dirty="0"/>
              <a:t>Kuvan prosenttimäärät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21</a:t>
            </a:fld>
            <a:endParaRPr lang="en-FI"/>
          </a:p>
        </p:txBody>
      </p:sp>
    </p:spTree>
    <p:extLst>
      <p:ext uri="{BB962C8B-B14F-4D97-AF65-F5344CB8AC3E}">
        <p14:creationId xmlns:p14="http://schemas.microsoft.com/office/powerpoint/2010/main" val="7697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Linkki videoon: https://youtu.be/GWVB262FnPA</a:t>
            </a:r>
          </a:p>
        </p:txBody>
      </p:sp>
      <p:sp>
        <p:nvSpPr>
          <p:cNvPr id="4" name="Dian numeron paikkamerkki 3"/>
          <p:cNvSpPr>
            <a:spLocks noGrp="1"/>
          </p:cNvSpPr>
          <p:nvPr>
            <p:ph type="sldNum" sz="quarter" idx="5"/>
          </p:nvPr>
        </p:nvSpPr>
        <p:spPr/>
        <p:txBody>
          <a:bodyPr/>
          <a:lstStyle/>
          <a:p>
            <a:fld id="{E30A6191-D554-CD40-8FB9-06F3B621137A}" type="slidenum">
              <a:rPr lang="en-FI" smtClean="0"/>
              <a:t>22</a:t>
            </a:fld>
            <a:endParaRPr lang="en-FI"/>
          </a:p>
        </p:txBody>
      </p:sp>
    </p:spTree>
    <p:extLst>
      <p:ext uri="{BB962C8B-B14F-4D97-AF65-F5344CB8AC3E}">
        <p14:creationId xmlns:p14="http://schemas.microsoft.com/office/powerpoint/2010/main" val="362554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https://youtu.be/IPqCzakF_9c. </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28486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23</a:t>
            </a:fld>
            <a:endParaRPr lang="en-FI"/>
          </a:p>
        </p:txBody>
      </p:sp>
    </p:spTree>
    <p:extLst>
      <p:ext uri="{BB962C8B-B14F-4D97-AF65-F5344CB8AC3E}">
        <p14:creationId xmlns:p14="http://schemas.microsoft.com/office/powerpoint/2010/main" val="3437744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Videon osoite: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24</a:t>
            </a:fld>
            <a:endParaRPr lang="en-FI"/>
          </a:p>
        </p:txBody>
      </p:sp>
    </p:spTree>
    <p:extLst>
      <p:ext uri="{BB962C8B-B14F-4D97-AF65-F5344CB8AC3E}">
        <p14:creationId xmlns:p14="http://schemas.microsoft.com/office/powerpoint/2010/main" val="387119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27</a:t>
            </a:fld>
            <a:endParaRPr lang="en-FI"/>
          </a:p>
        </p:txBody>
      </p:sp>
    </p:spTree>
    <p:extLst>
      <p:ext uri="{BB962C8B-B14F-4D97-AF65-F5344CB8AC3E}">
        <p14:creationId xmlns:p14="http://schemas.microsoft.com/office/powerpoint/2010/main" val="17447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Ilves syö pelkästään lihaa, ja sen tärkeintä saalista ovat jäniseläimet kuten metsäjänis ja rusakko, pienet hirvieläimet, kuten valkohäntäpeura ja metsäkauris. Linnuista ilves saalistaa erityisesti metsäkanalintuja, kuten metsoa ja teeriä. Myös muut piennisäkkäät, kuten kettu, supikoira, näätä ja monet pikkujyrsijät, ovat ilveksen ravintoa.</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Ilves käyttää mieluusti ruokanaan mahdollisimman tuoreita saaliita, joten se pyydystää lähes kaiken ruokansa itse. Ilves saalistaa vaanimalla: se hiipii lähelle saalista ja loikkaa sen kimppuun yllättäen.</a:t>
            </a:r>
          </a:p>
          <a:p>
            <a:endParaRPr lang="fi-FI" sz="1200" b="0" i="0" u="none" strike="noStrike" kern="1200" baseline="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28</a:t>
            </a:fld>
            <a:endParaRPr lang="en-FI"/>
          </a:p>
        </p:txBody>
      </p:sp>
    </p:spTree>
    <p:extLst>
      <p:ext uri="{BB962C8B-B14F-4D97-AF65-F5344CB8AC3E}">
        <p14:creationId xmlns:p14="http://schemas.microsoft.com/office/powerpoint/2010/main" val="1725113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29</a:t>
            </a:fld>
            <a:endParaRPr lang="en-FI"/>
          </a:p>
        </p:txBody>
      </p:sp>
    </p:spTree>
    <p:extLst>
      <p:ext uri="{BB962C8B-B14F-4D97-AF65-F5344CB8AC3E}">
        <p14:creationId xmlns:p14="http://schemas.microsoft.com/office/powerpoint/2010/main" val="423757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30</a:t>
            </a:fld>
            <a:endParaRPr lang="en-FI"/>
          </a:p>
        </p:txBody>
      </p:sp>
    </p:spTree>
    <p:extLst>
      <p:ext uri="{BB962C8B-B14F-4D97-AF65-F5344CB8AC3E}">
        <p14:creationId xmlns:p14="http://schemas.microsoft.com/office/powerpoint/2010/main" val="471471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31</a:t>
            </a:fld>
            <a:endParaRPr lang="en-FI"/>
          </a:p>
        </p:txBody>
      </p:sp>
    </p:spTree>
    <p:extLst>
      <p:ext uri="{BB962C8B-B14F-4D97-AF65-F5344CB8AC3E}">
        <p14:creationId xmlns:p14="http://schemas.microsoft.com/office/powerpoint/2010/main" val="3612325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32</a:t>
            </a:fld>
            <a:endParaRPr lang="en-FI"/>
          </a:p>
        </p:txBody>
      </p:sp>
    </p:spTree>
    <p:extLst>
      <p:ext uri="{BB962C8B-B14F-4D97-AF65-F5344CB8AC3E}">
        <p14:creationId xmlns:p14="http://schemas.microsoft.com/office/powerpoint/2010/main" val="3036430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33</a:t>
            </a:fld>
            <a:endParaRPr lang="en-FI"/>
          </a:p>
        </p:txBody>
      </p:sp>
    </p:spTree>
    <p:extLst>
      <p:ext uri="{BB962C8B-B14F-4D97-AF65-F5344CB8AC3E}">
        <p14:creationId xmlns:p14="http://schemas.microsoft.com/office/powerpoint/2010/main" val="2634641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 on näätäeläin.</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35</a:t>
            </a:fld>
            <a:endParaRPr lang="en-FI"/>
          </a:p>
        </p:txBody>
      </p:sp>
    </p:spTree>
    <p:extLst>
      <p:ext uri="{BB962C8B-B14F-4D97-AF65-F5344CB8AC3E}">
        <p14:creationId xmlns:p14="http://schemas.microsoft.com/office/powerpoint/2010/main" val="414975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Kuuntele karhun murinaa!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https://www.riistainfo.fi/videot/karhun-aanta-2/   </a:t>
            </a:r>
          </a:p>
          <a:p>
            <a:endParaRPr lang="fi-FI" dirty="0"/>
          </a:p>
          <a:p>
            <a:r>
              <a:rPr lang="fi-FI" sz="1200" kern="1200" dirty="0">
                <a:solidFill>
                  <a:schemeClr val="tx1"/>
                </a:solidFill>
                <a:effectLst/>
                <a:latin typeface="+mn-lt"/>
                <a:ea typeface="+mn-ea"/>
                <a:cs typeface="+mn-cs"/>
              </a:rPr>
              <a:t>Karhu on Suomen kansalliseläin ja pedoista suurikokoisin. Suuresta koostaan huolimatta se on erittäin ketterä ja nopea. Karhu kiipeää helposti puuhun ja juoksee paljon ihmistä nopeammin.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26937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Ahmat elävät yksin erittäin suurilla elinalueillaan, ja ne yrittävät välttää törmäämistä toisiinsa. Ne merkitsevät oman elinalueensa virtsalla, ulosteella ja perärauhastensa eritteillä, jotta muut ahmat osaavat välttää aluetta.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Ahma parittelee yleensä touko-kesäkuussa, mutta poikaset syntyvät vasta seuraavan vuoden helmi-maaliskuussa. Varsinainen tiineys kestää noin 40—50 vuorokautta. Tätä kutsutaan viivästyneeksi sikiönkehitykseksi. Poikasia syntyy tyypillisesti 1—3, ja ne viettävät ensimmäisen kuukauden pesässä. Poikaset jättävät emonsa viimeistään vuoden iässä, ja ne yleensä vaeltavat uusille asuinalueille.</a:t>
            </a:r>
          </a:p>
        </p:txBody>
      </p:sp>
      <p:sp>
        <p:nvSpPr>
          <p:cNvPr id="4" name="Dian numeron paikkamerkki 3"/>
          <p:cNvSpPr>
            <a:spLocks noGrp="1"/>
          </p:cNvSpPr>
          <p:nvPr>
            <p:ph type="sldNum" sz="quarter" idx="5"/>
          </p:nvPr>
        </p:nvSpPr>
        <p:spPr/>
        <p:txBody>
          <a:bodyPr/>
          <a:lstStyle/>
          <a:p>
            <a:fld id="{E30A6191-D554-CD40-8FB9-06F3B621137A}" type="slidenum">
              <a:rPr lang="en-FI" smtClean="0"/>
              <a:t>36</a:t>
            </a:fld>
            <a:endParaRPr lang="en-FI"/>
          </a:p>
        </p:txBody>
      </p:sp>
    </p:spTree>
    <p:extLst>
      <p:ext uri="{BB962C8B-B14F-4D97-AF65-F5344CB8AC3E}">
        <p14:creationId xmlns:p14="http://schemas.microsoft.com/office/powerpoint/2010/main" val="3266487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38</a:t>
            </a:fld>
            <a:endParaRPr lang="en-FI"/>
          </a:p>
        </p:txBody>
      </p:sp>
    </p:spTree>
    <p:extLst>
      <p:ext uri="{BB962C8B-B14F-4D97-AF65-F5344CB8AC3E}">
        <p14:creationId xmlns:p14="http://schemas.microsoft.com/office/powerpoint/2010/main" val="520772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Ahmalla on maine raadonsyöjänä, mutta se on myös yllättävän hyvä saalistaja. Se saalistaa poronhoitoalueella erityisesti poroja, ja muualla esimerkiksi metsäkauriita, metsäjäniksiä, rusakoita sekä muita piennisäkkäitä ja lintuja.</a:t>
            </a:r>
            <a:endParaRPr lang="fi-FI" sz="1200" dirty="0"/>
          </a:p>
          <a:p>
            <a:r>
              <a:rPr lang="fi-FI" sz="1200" dirty="0"/>
              <a:t>Kuvan prosenttiluvut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39</a:t>
            </a:fld>
            <a:endParaRPr lang="en-FI"/>
          </a:p>
        </p:txBody>
      </p:sp>
    </p:spTree>
    <p:extLst>
      <p:ext uri="{BB962C8B-B14F-4D97-AF65-F5344CB8AC3E}">
        <p14:creationId xmlns:p14="http://schemas.microsoft.com/office/powerpoint/2010/main" val="1589418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40</a:t>
            </a:fld>
            <a:endParaRPr lang="en-FI"/>
          </a:p>
        </p:txBody>
      </p:sp>
    </p:spTree>
    <p:extLst>
      <p:ext uri="{BB962C8B-B14F-4D97-AF65-F5344CB8AC3E}">
        <p14:creationId xmlns:p14="http://schemas.microsoft.com/office/powerpoint/2010/main" val="1230052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41</a:t>
            </a:fld>
            <a:endParaRPr lang="en-FI"/>
          </a:p>
        </p:txBody>
      </p:sp>
    </p:spTree>
    <p:extLst>
      <p:ext uri="{BB962C8B-B14F-4D97-AF65-F5344CB8AC3E}">
        <p14:creationId xmlns:p14="http://schemas.microsoft.com/office/powerpoint/2010/main" val="3486052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42</a:t>
            </a:fld>
            <a:endParaRPr lang="en-FI"/>
          </a:p>
        </p:txBody>
      </p:sp>
    </p:spTree>
    <p:extLst>
      <p:ext uri="{BB962C8B-B14F-4D97-AF65-F5344CB8AC3E}">
        <p14:creationId xmlns:p14="http://schemas.microsoft.com/office/powerpoint/2010/main" val="1795241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43</a:t>
            </a:fld>
            <a:endParaRPr lang="en-FI"/>
          </a:p>
        </p:txBody>
      </p:sp>
    </p:spTree>
    <p:extLst>
      <p:ext uri="{BB962C8B-B14F-4D97-AF65-F5344CB8AC3E}">
        <p14:creationId xmlns:p14="http://schemas.microsoft.com/office/powerpoint/2010/main" val="161618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Aikuisella karhulla ei ole luontaisia vihollisia, ja se voi saavuttaa jopa 20—30 vuoden iän. Pienelle karhunpennulle vaarallisia voivat olla vieraat urokset, sillä aikuiset uroskarhut voivat tappaa pennun.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Karhulla on erittäin tarkka kuulo- ja hajuaisti. Se on utelias eläin, mutta yleensä väistää ihmistä. Useimmiten ihminen ei edes tiedä kohdanneensa karhun! Karhu liikkuu pääsääntöisesti hämärässä ja öisin.</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1961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Ikä vaikuttaa karhun kokoon: karhu on täysikasvuinen vasta noin 5-vuotiaana.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Karhuhavaintoihin vaikuttaa myös se, että karhut nukkuvat talviunta lumiseen aikaan, joten niiden jälkiä ei nähdä kovin usein. Havaintokartasta ei voi tehdä suoraan päätelmiä siitä, kuinka paljon lajin yksilöitä elää Suomessa.</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86169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Karhu on sekasyöjä, ja yllättäen yli puolet karhun ruokavaliosta on muuta kuin lihaa.</a:t>
            </a:r>
          </a:p>
          <a:p>
            <a:endParaRPr lang="fi-FI" sz="1200" dirty="0"/>
          </a:p>
          <a:p>
            <a:r>
              <a:rPr lang="fi-FI" sz="1200" dirty="0"/>
              <a:t>Karhu syö kasvispainotteisesti marjoja, viljaa, kalaa, hyönteisiä ja lintuja. Lisäksi se saalistaa etenkin keväällä ja syksyllä sorkkaeläimiä, mutta hyödyntää myös muiden petojen jättämiä haaskoja.</a:t>
            </a:r>
          </a:p>
          <a:p>
            <a:r>
              <a:rPr lang="fi-FI" dirty="0"/>
              <a:t>Kuvan prosenttimäärät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93312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0352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74967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ideo" Target="https://www.youtube.com/embed/GWVB262FnPA?feature=oembed" TargetMode="Externa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7TPp7I6b8vA?feature=oembed" TargetMode="Externa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7TPp7I6b8vA?feature=oembed" TargetMode="Externa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IPqCzakF_9c?feature=oembed" TargetMode="Externa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ljä kuvaa, joissa kussakin on yksi suurpeto: ilves, ahma, karhu ja susi.">
            <a:extLst>
              <a:ext uri="{FF2B5EF4-FFF2-40B4-BE49-F238E27FC236}">
                <a16:creationId xmlns:a16="http://schemas.microsoft.com/office/drawing/2014/main" id="{EFD28D53-632F-6540-85C4-7AF5F9F222CF}"/>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0" y="2122"/>
            <a:ext cx="12192000" cy="6858000"/>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Suomalaiset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esittelyssä</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sp>
        <p:nvSpPr>
          <p:cNvPr id="4" name="Oval 3" descr="Suurpetojen jäljillä -logo">
            <a:extLst>
              <a:ext uri="{FF2B5EF4-FFF2-40B4-BE49-F238E27FC236}">
                <a16:creationId xmlns:a16="http://schemas.microsoft.com/office/drawing/2014/main" id="{F4659105-369A-CB43-842D-23D70EFC0C59}"/>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pic>
        <p:nvPicPr>
          <p:cNvPr id="10" name="Kuva 9">
            <a:extLst>
              <a:ext uri="{FF2B5EF4-FFF2-40B4-BE49-F238E27FC236}">
                <a16:creationId xmlns:a16="http://schemas.microsoft.com/office/drawing/2014/main" id="{CF152487-C665-4672-A48A-D524AAE9F7F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kesä</a:t>
            </a:r>
          </a:p>
        </p:txBody>
      </p:sp>
      <p:pic>
        <p:nvPicPr>
          <p:cNvPr id="10" name="Kuvan paikkamerkki 9" descr="Alkukesän vehreä metsä. Erauspentu (yli 1-vuotias), on jättänyt emonsa ja kävelee itsekseen. Kauempana on iso uros ja kooltaan pienempi naaras vierekkäin.">
            <a:extLst>
              <a:ext uri="{FF2B5EF4-FFF2-40B4-BE49-F238E27FC236}">
                <a16:creationId xmlns:a16="http://schemas.microsoft.com/office/drawing/2014/main" id="{727AE60A-4891-4728-A574-D70178718C0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089705"/>
            <a:ext cx="9173028" cy="5449207"/>
          </a:xfrm>
        </p:spPr>
      </p:pic>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Alkukesällä karhuilla on kiima-aika. Silloin uros ja naaras parittelevat.</a:t>
            </a:r>
          </a:p>
          <a:p>
            <a:r>
              <a:rPr lang="fi-FI" dirty="0"/>
              <a:t>Hieman yli vuoden ikäinen karhu on lähtenyt emonsa luota ja opettelee elämään itsenäisesti. Tällaista nuorta karhua kutsutaan </a:t>
            </a:r>
            <a:r>
              <a:rPr lang="fi-FI" dirty="0" err="1"/>
              <a:t>erauspennuksi</a:t>
            </a:r>
            <a:r>
              <a:rPr lang="fi-FI" dirty="0"/>
              <a:t>.</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Tree>
    <p:extLst>
      <p:ext uri="{BB962C8B-B14F-4D97-AF65-F5344CB8AC3E}">
        <p14:creationId xmlns:p14="http://schemas.microsoft.com/office/powerpoint/2010/main" val="226602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syksy</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Syksyn alussa on karhun metsästyskausi. Karhuemo ja pennut on rauhoitettuja, eli niitä ei saa metsästää. </a:t>
            </a:r>
          </a:p>
          <a:p>
            <a:r>
              <a:rPr lang="fi-FI" dirty="0"/>
              <a:t>Syksyllä karhut alkavat valmistautua talviuneen. Talviunen aikana karhu ei syö eikä juo, joten sen täytyy kerätä mahdollisimman paljon energiaa ennen sitä.</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pic>
        <p:nvPicPr>
          <p:cNvPr id="9" name="Kuvan paikkamerkki 8" descr="Alkusyksyn lähestyvän ruskan värinen metsämaisema. Kuvassa koira haukkuu täysikasvuista karhua. Kauempana on toinen karhu, joka istuu puolukkamättäällä ja syö.">
            <a:extLst>
              <a:ext uri="{FF2B5EF4-FFF2-40B4-BE49-F238E27FC236}">
                <a16:creationId xmlns:a16="http://schemas.microsoft.com/office/drawing/2014/main" id="{F59E7F6D-9DE9-467E-838E-ECF21659FE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21596" y="1213575"/>
            <a:ext cx="8086521" cy="5276246"/>
          </a:xfrm>
        </p:spPr>
      </p:pic>
    </p:spTree>
    <p:extLst>
      <p:ext uri="{BB962C8B-B14F-4D97-AF65-F5344CB8AC3E}">
        <p14:creationId xmlns:p14="http://schemas.microsoft.com/office/powerpoint/2010/main" val="345988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talvi</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Karhu nukkuu talviunta loppusyksystä kevääseen. Naaraskarhu synnyttää talven aikana pesään pentunsa.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pic>
        <p:nvPicPr>
          <p:cNvPr id="10" name="Kuvan paikkamerkki 9" descr="Läpileikkaus karhun talvipesään, jonka ympärillä on talvinen metsä. Talvipesässä nukkuu karhu kahden pienen pennun kanssa.">
            <a:extLst>
              <a:ext uri="{FF2B5EF4-FFF2-40B4-BE49-F238E27FC236}">
                <a16:creationId xmlns:a16="http://schemas.microsoft.com/office/drawing/2014/main" id="{C88C0052-070B-4FEF-99E6-2EF4E119D04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52235" y="1217812"/>
            <a:ext cx="8025244" cy="5390806"/>
          </a:xfrm>
        </p:spPr>
      </p:pic>
    </p:spTree>
    <p:extLst>
      <p:ext uri="{BB962C8B-B14F-4D97-AF65-F5344CB8AC3E}">
        <p14:creationId xmlns:p14="http://schemas.microsoft.com/office/powerpoint/2010/main" val="139072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kevät</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r>
              <a:rPr lang="fi-FI" dirty="0"/>
              <a:t>Keväällä karhu herää talviunesta. Karhu on ollut syömättä koko talven, joten sillä on hurja nälkä. Karhu saattaa saalistaa esimerkiksi talven heikentämän hirven. </a:t>
            </a:r>
          </a:p>
          <a:p>
            <a:r>
              <a:rPr lang="fi-FI" dirty="0"/>
              <a:t>Talvipesään syntyneet pennut kulkevat emon kanssa yli 1-vuotiaksi saakka. </a:t>
            </a:r>
          </a:p>
          <a:p>
            <a:r>
              <a:rPr lang="fi-FI" dirty="0"/>
              <a:t>Talviunen aikana karhu ei ulosta eikä virtsaa pesään. Sen suoleen muodostuu ”pihkatappi”, joka irtoaa nopeasti heräämisen jälkeen.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pic>
        <p:nvPicPr>
          <p:cNvPr id="9" name="Kuvan paikkamerkki 8" descr="Taustalla on tyhjä talvipesä. Kevätmaisemassa kävelevät karhuemo ja kaksi pentua. Kuvassa näkyy hirven haaska ja syrjemmässä on ulosteläjä eli pihkatappi. ">
            <a:extLst>
              <a:ext uri="{FF2B5EF4-FFF2-40B4-BE49-F238E27FC236}">
                <a16:creationId xmlns:a16="http://schemas.microsoft.com/office/drawing/2014/main" id="{872CF7CF-13E3-4357-AF30-FEE34D7D1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0173" y="1088573"/>
            <a:ext cx="7910270" cy="5510706"/>
          </a:xfrm>
        </p:spPr>
      </p:pic>
    </p:spTree>
    <p:extLst>
      <p:ext uri="{BB962C8B-B14F-4D97-AF65-F5344CB8AC3E}">
        <p14:creationId xmlns:p14="http://schemas.microsoft.com/office/powerpoint/2010/main" val="67258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9375D8-9DF9-4F73-81D9-1B1E63DE343C}"/>
              </a:ext>
            </a:extLst>
          </p:cNvPr>
          <p:cNvSpPr>
            <a:spLocks noGrp="1"/>
          </p:cNvSpPr>
          <p:nvPr>
            <p:ph type="title"/>
          </p:nvPr>
        </p:nvSpPr>
        <p:spPr/>
        <p:txBody>
          <a:bodyPr>
            <a:normAutofit/>
          </a:bodyPr>
          <a:lstStyle/>
          <a:p>
            <a:r>
              <a:rPr lang="fi-FI" sz="4800" dirty="0"/>
              <a:t>Arvaatko, mikä eläin ääntelee?</a:t>
            </a:r>
          </a:p>
        </p:txBody>
      </p:sp>
      <p:pic>
        <p:nvPicPr>
          <p:cNvPr id="3" name="Online-media 2" title="Susi ulvoo riistakamerassa">
            <a:hlinkClick r:id="" action="ppaction://media"/>
            <a:extLst>
              <a:ext uri="{FF2B5EF4-FFF2-40B4-BE49-F238E27FC236}">
                <a16:creationId xmlns:a16="http://schemas.microsoft.com/office/drawing/2014/main" id="{B991403B-8F39-4D9B-AD79-0807227D2F89}"/>
              </a:ext>
            </a:extLst>
          </p:cNvPr>
          <p:cNvPicPr>
            <a:picLocks noRot="1" noChangeAspect="1"/>
          </p:cNvPicPr>
          <p:nvPr>
            <a:videoFile r:link="rId1"/>
          </p:nvPr>
        </p:nvPicPr>
        <p:blipFill>
          <a:blip r:embed="rId4"/>
          <a:stretch>
            <a:fillRect/>
          </a:stretch>
        </p:blipFill>
        <p:spPr>
          <a:xfrm>
            <a:off x="6063207" y="2562727"/>
            <a:ext cx="80919" cy="45719"/>
          </a:xfrm>
          <a:prstGeom prst="rect">
            <a:avLst/>
          </a:prstGeom>
        </p:spPr>
      </p:pic>
      <p:sp>
        <p:nvSpPr>
          <p:cNvPr id="4" name="Footer Placeholder 5">
            <a:extLst>
              <a:ext uri="{FF2B5EF4-FFF2-40B4-BE49-F238E27FC236}">
                <a16:creationId xmlns:a16="http://schemas.microsoft.com/office/drawing/2014/main" id="{042AFB87-136D-4AEF-9399-31D71D57B90C}"/>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5" name="Slide Number Placeholder 6">
            <a:extLst>
              <a:ext uri="{FF2B5EF4-FFF2-40B4-BE49-F238E27FC236}">
                <a16:creationId xmlns:a16="http://schemas.microsoft.com/office/drawing/2014/main" id="{22AB5F10-F855-4293-A927-71A4A4850C6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14</a:t>
            </a:fld>
            <a:endParaRPr lang="en-FI" sz="1000" dirty="0">
              <a:solidFill>
                <a:schemeClr val="bg1"/>
              </a:solidFill>
            </a:endParaRPr>
          </a:p>
        </p:txBody>
      </p:sp>
    </p:spTree>
    <p:extLst>
      <p:ext uri="{BB962C8B-B14F-4D97-AF65-F5344CB8AC3E}">
        <p14:creationId xmlns:p14="http://schemas.microsoft.com/office/powerpoint/2010/main" val="41863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8E79BE20-40BC-4166-81A8-E47C27CD5B33}"/>
              </a:ext>
            </a:extLst>
          </p:cNvPr>
          <p:cNvSpPr txBox="1">
            <a:spLocks noGrp="1"/>
          </p:cNvSpPr>
          <p:nvPr>
            <p:ph type="title" idx="4294967295"/>
          </p:nvPr>
        </p:nvSpPr>
        <p:spPr>
          <a:xfrm>
            <a:off x="838200" y="365125"/>
            <a:ext cx="10515600" cy="8484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0" kern="1200">
                <a:solidFill>
                  <a:schemeClr val="bg1"/>
                </a:solidFill>
                <a:latin typeface="Rockwell" panose="020606030202050204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0"/>
                <a:ea typeface="+mj-ea"/>
                <a:cs typeface="+mj-cs"/>
              </a:rPr>
              <a:t>Kappas, susi!</a:t>
            </a:r>
          </a:p>
        </p:txBody>
      </p:sp>
      <p:pic>
        <p:nvPicPr>
          <p:cNvPr id="4" name="Online-media 2" descr="Susi ulvoo riistakamerassa.">
            <a:hlinkClick r:id="" action="ppaction://media"/>
            <a:extLst>
              <a:ext uri="{FF2B5EF4-FFF2-40B4-BE49-F238E27FC236}">
                <a16:creationId xmlns:a16="http://schemas.microsoft.com/office/drawing/2014/main" id="{9181AE3D-1E6B-4C12-9386-F349C0B67733}"/>
              </a:ext>
            </a:extLst>
          </p:cNvPr>
          <p:cNvPicPr>
            <a:picLocks noRot="1" noChangeAspect="1"/>
          </p:cNvPicPr>
          <p:nvPr>
            <a:videoFile r:link="rId1"/>
          </p:nvPr>
        </p:nvPicPr>
        <p:blipFill>
          <a:blip r:embed="rId4"/>
          <a:stretch>
            <a:fillRect/>
          </a:stretch>
        </p:blipFill>
        <p:spPr>
          <a:xfrm>
            <a:off x="2189393" y="1218599"/>
            <a:ext cx="7813214" cy="4414443"/>
          </a:xfrm>
          <a:prstGeom prst="rect">
            <a:avLst/>
          </a:prstGeom>
        </p:spPr>
      </p:pic>
      <p:sp>
        <p:nvSpPr>
          <p:cNvPr id="6" name="Sisällön paikkamerkki 3">
            <a:extLst>
              <a:ext uri="{FF2B5EF4-FFF2-40B4-BE49-F238E27FC236}">
                <a16:creationId xmlns:a16="http://schemas.microsoft.com/office/drawing/2014/main" id="{BB93D475-3B77-45D2-8B9A-6E7669D00722}"/>
              </a:ext>
            </a:extLst>
          </p:cNvPr>
          <p:cNvSpPr txBox="1">
            <a:spLocks/>
          </p:cNvSpPr>
          <p:nvPr/>
        </p:nvSpPr>
        <p:spPr>
          <a:xfrm>
            <a:off x="8223786" y="5685401"/>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Luonnonvarakeskus</a:t>
            </a:r>
            <a:endParaRPr lang="fi-FI" sz="1200" i="1" dirty="0">
              <a:solidFill>
                <a:schemeClr val="bg1"/>
              </a:solidFill>
            </a:endParaRPr>
          </a:p>
        </p:txBody>
      </p:sp>
      <p:sp>
        <p:nvSpPr>
          <p:cNvPr id="5" name="Footer Placeholder 5">
            <a:extLst>
              <a:ext uri="{FF2B5EF4-FFF2-40B4-BE49-F238E27FC236}">
                <a16:creationId xmlns:a16="http://schemas.microsoft.com/office/drawing/2014/main" id="{4013DD32-E03F-4FA2-9D0B-406FE5A09689}"/>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7" name="Slide Number Placeholder 6">
            <a:extLst>
              <a:ext uri="{FF2B5EF4-FFF2-40B4-BE49-F238E27FC236}">
                <a16:creationId xmlns:a16="http://schemas.microsoft.com/office/drawing/2014/main" id="{94DB2297-C529-48A9-9E1A-7B25B4662AA8}"/>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15</a:t>
            </a:fld>
            <a:endParaRPr lang="en-FI" sz="1000" dirty="0">
              <a:solidFill>
                <a:schemeClr val="bg1"/>
              </a:solidFill>
            </a:endParaRPr>
          </a:p>
        </p:txBody>
      </p:sp>
    </p:spTree>
    <p:extLst>
      <p:ext uri="{BB962C8B-B14F-4D97-AF65-F5344CB8AC3E}">
        <p14:creationId xmlns:p14="http://schemas.microsoft.com/office/powerpoint/2010/main" val="35131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Ulvova susi</a:t>
            </a:r>
          </a:p>
        </p:txBody>
      </p:sp>
      <p:pic>
        <p:nvPicPr>
          <p:cNvPr id="6" name="Kuvan paikkamerkki 5" descr="Ulvova susi">
            <a:extLst>
              <a:ext uri="{FF2B5EF4-FFF2-40B4-BE49-F238E27FC236}">
                <a16:creationId xmlns:a16="http://schemas.microsoft.com/office/drawing/2014/main" id="{A927B2C7-B600-4A4A-9A74-4632359EBB3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lnSpcReduction="10000"/>
          </a:bodyPr>
          <a:lstStyle/>
          <a:p>
            <a:r>
              <a:rPr lang="fi-FI" sz="2400" b="1" dirty="0"/>
              <a:t>Ulvonta on yhteydenpitoa.</a:t>
            </a:r>
          </a:p>
          <a:p>
            <a:r>
              <a:rPr lang="fi-FI" sz="2400" dirty="0"/>
              <a:t>Susi ulvoo ja kutsuu kokoon muita lauman jäseniä. Sudet ulvovat esimerkiksi, kun lauma lähtee saalistamaan.</a:t>
            </a:r>
          </a:p>
          <a:p>
            <a:r>
              <a:rPr lang="fi-FI" sz="2400" dirty="0"/>
              <a:t>Ulvonta varoittaa myös muita susilaumoja pysymään poissa reviiriltä.</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43721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16</a:t>
            </a:fld>
            <a:endParaRPr lang="en-FI" sz="1000" dirty="0">
              <a:solidFill>
                <a:srgbClr val="B2CDE5"/>
              </a:solidFill>
            </a:endParaRPr>
          </a:p>
        </p:txBody>
      </p:sp>
    </p:spTree>
    <p:extLst>
      <p:ext uri="{BB962C8B-B14F-4D97-AF65-F5344CB8AC3E}">
        <p14:creationId xmlns:p14="http://schemas.microsoft.com/office/powerpoint/2010/main" val="200706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Susi on iso koiraeläin</a:t>
            </a:r>
          </a:p>
        </p:txBody>
      </p:sp>
      <p:pic>
        <p:nvPicPr>
          <p:cNvPr id="12" name="Kuvan paikkamerkki 11" descr="Susi">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7315" y="1213574"/>
            <a:ext cx="9174686" cy="4737283"/>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fi-FI" sz="2400" b="1" dirty="0"/>
              <a:t>Susi ja koira ovat läheistä sukua, niillä on samat esivanhemmat.</a:t>
            </a:r>
          </a:p>
          <a:p>
            <a:r>
              <a:rPr lang="fi-FI" sz="2400" dirty="0"/>
              <a:t>Susi on isompi kuin saksanpaimenkoira.</a:t>
            </a:r>
          </a:p>
          <a:p>
            <a:r>
              <a:rPr lang="fi-FI" sz="2400" dirty="0"/>
              <a:t>Joskus etenkin nopealla vilkaisulla joitain koirarotuja ja sutta voi olla vaikeaa erottaa toisistaan.</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6"/>
            <a:ext cx="166517" cy="417657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17</a:t>
            </a:fld>
            <a:endParaRPr lang="en-FI" sz="1000" dirty="0">
              <a:solidFill>
                <a:srgbClr val="B2CDE5"/>
              </a:solidFill>
            </a:endParaRPr>
          </a:p>
        </p:txBody>
      </p:sp>
    </p:spTree>
    <p:extLst>
      <p:ext uri="{BB962C8B-B14F-4D97-AF65-F5344CB8AC3E}">
        <p14:creationId xmlns:p14="http://schemas.microsoft.com/office/powerpoint/2010/main" val="339449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Susi elää perhelaumassa</a:t>
            </a:r>
          </a:p>
        </p:txBody>
      </p:sp>
      <p:pic>
        <p:nvPicPr>
          <p:cNvPr id="12" name="Kuvan paikkamerkki 11" descr="Susilauma">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fi-FI" sz="2400" b="1" dirty="0"/>
              <a:t>Susi on sosiaalinen eläin. Susilaumaan kuuluu uros, naaras ja niiden jälkeläiset.</a:t>
            </a:r>
          </a:p>
          <a:p>
            <a:r>
              <a:rPr lang="fi-FI" sz="2400" dirty="0"/>
              <a:t>Sudet ovat leikkisiä, ja ne kiintyvät toisiinsa voimakkaasti.</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Seppo Ronkainen / Luonnonvarakeskus</a:t>
            </a:r>
            <a:endParaRPr lang="fi-FI" dirty="0">
              <a:solidFill>
                <a:schemeClr val="bg1"/>
              </a:solidFill>
            </a:endParaRP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286111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dirty="0">
              <a:solidFill>
                <a:srgbClr val="B2CDE5"/>
              </a:solidFill>
            </a:endParaRPr>
          </a:p>
        </p:txBody>
      </p:sp>
    </p:spTree>
    <p:extLst>
      <p:ext uri="{BB962C8B-B14F-4D97-AF65-F5344CB8AC3E}">
        <p14:creationId xmlns:p14="http://schemas.microsoft.com/office/powerpoint/2010/main" val="82970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n paikkamerkki 14">
            <a:extLst>
              <a:ext uri="{FF2B5EF4-FFF2-40B4-BE49-F238E27FC236}">
                <a16:creationId xmlns:a16="http://schemas.microsoft.com/office/drawing/2014/main" id="{F7A6CAAB-073A-450F-9780-5BB2A3E29F82}"/>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0" y="-1"/>
            <a:ext cx="12192000" cy="6913129"/>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0" y="428428"/>
            <a:ext cx="12192000" cy="723446"/>
          </a:xfrm>
        </p:spPr>
        <p:txBody>
          <a:bodyPr/>
          <a:lstStyle/>
          <a:p>
            <a:r>
              <a:rPr lang="fi-FI" dirty="0">
                <a:solidFill>
                  <a:schemeClr val="bg1"/>
                </a:solidFill>
                <a:highlight>
                  <a:srgbClr val="37546D"/>
                </a:highlight>
              </a:rPr>
              <a:t>Suden tuntomerkit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Niko Pekonen / Vastavalo</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5" y="1835303"/>
            <a:ext cx="3476640" cy="499111"/>
          </a:xfrm>
        </p:spPr>
        <p:txBody>
          <a:bodyPr>
            <a:noAutofit/>
          </a:bodyPr>
          <a:lstStyle/>
          <a:p>
            <a:pPr algn="ctr"/>
            <a:r>
              <a:rPr lang="fi-FI" sz="3200" b="1" dirty="0">
                <a:solidFill>
                  <a:schemeClr val="bg1"/>
                </a:solidFill>
                <a:highlight>
                  <a:srgbClr val="37546D"/>
                </a:highlight>
              </a:rPr>
              <a:t>Turkin väri </a:t>
            </a:r>
            <a:r>
              <a:rPr lang="fi-FI" sz="3200" b="1" dirty="0">
                <a:solidFill>
                  <a:schemeClr val="bg1"/>
                </a:solidFill>
                <a:highlight>
                  <a:srgbClr val="37546D"/>
                </a:highlight>
                <a:latin typeface="Calibri Light" panose="020F0302020204030204" pitchFamily="34" charset="0"/>
                <a:cs typeface="Calibri Light" panose="020F0302020204030204" pitchFamily="34" charset="0"/>
              </a:rPr>
              <a:t>vaihtelee</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19</a:t>
            </a:fld>
            <a:endParaRPr lang="en-FI" sz="10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35261" y="3810599"/>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Pitkä kuono erinomaiselle hajuaistille</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509579" y="2876338"/>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Pystyt korvat</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21274614">
            <a:off x="383084" y="552270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Suora häntä</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1082213">
            <a:off x="2835116" y="4968725"/>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Susi painaa noin 20—50 kg</a:t>
            </a:r>
          </a:p>
        </p:txBody>
      </p:sp>
    </p:spTree>
    <p:extLst>
      <p:ext uri="{BB962C8B-B14F-4D97-AF65-F5344CB8AC3E}">
        <p14:creationId xmlns:p14="http://schemas.microsoft.com/office/powerpoint/2010/main" val="16491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Suomessa asuu neljä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suurpetoa.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Arvaatko ne kaikki?</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susia havaitaan?</a:t>
            </a:r>
          </a:p>
        </p:txBody>
      </p:sp>
      <p:pic>
        <p:nvPicPr>
          <p:cNvPr id="11" name="Kuva 10" descr="Susilauman jäljet lumess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61985" y="0"/>
            <a:ext cx="4630015" cy="6858000"/>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2020 kanta-arvion mukaan Suomessa elää noin 226—271 sutta.</a:t>
            </a:r>
          </a:p>
          <a:p>
            <a:r>
              <a:rPr lang="fi-FI" sz="2400" dirty="0"/>
              <a:t>Kartta kuvaa vuonna 2020 sudesta tehtyjä </a:t>
            </a:r>
            <a:r>
              <a:rPr lang="fi-FI" sz="2400" b="1" dirty="0"/>
              <a:t>havaintoja.</a:t>
            </a:r>
            <a:r>
              <a:rPr lang="fi-FI" sz="2400" dirty="0"/>
              <a:t> </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15" name="Kuva 14" descr="Suomen kartta, joka kuvaa vuonna 2020 sudesta tehtyjä havaintoja. Havaintoja on tehty eniten Pohjois-Karjalan, Pohjois-Savon, Kainuun, Pohjanmaan ja Lounais-Suomen alueella. Vähiten havaintoja on Lapissa.">
            <a:extLst>
              <a:ext uri="{FF2B5EF4-FFF2-40B4-BE49-F238E27FC236}">
                <a16:creationId xmlns:a16="http://schemas.microsoft.com/office/drawing/2014/main" id="{DD9F09D7-EF50-4BC7-A2BE-8E4E39E2C1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0104" y="870857"/>
            <a:ext cx="3755453" cy="548549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79624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95039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Susi syö enimmäkseen lihaa</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041334"/>
          </a:xfrm>
        </p:spPr>
        <p:txBody>
          <a:bodyPr anchor="t">
            <a:normAutofit lnSpcReduction="10000"/>
          </a:bodyPr>
          <a:lstStyle/>
          <a:p>
            <a:r>
              <a:rPr lang="fi-FI" sz="2400" dirty="0"/>
              <a:t>Susi on lihansyöjä. Ravinto vaihtelee sen mukaan, missä Suomessa susi asuu.</a:t>
            </a:r>
          </a:p>
          <a:p>
            <a:r>
              <a:rPr lang="fi-FI" sz="2400" dirty="0"/>
              <a:t>Susi saalistaa tehokkaasti sorkkaeläimiä, esimerkiksi hirviä.</a:t>
            </a:r>
          </a:p>
          <a:p>
            <a:r>
              <a:rPr lang="fi-FI" sz="2400" dirty="0"/>
              <a:t>Saalistusta johtavat susilauman lisääntyvät yksilöt eli alfapari.</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21</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304133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Susi on lihansyöjä. Ravinto vaihtelee sen mukaan, missä Suomessa susi asuu.&#10;Suden ruokavalio koostuu:&#10;90—95 % hirvieläimet kuten hirvi, valkohäntäpeura, metsäkauris, poro ja metsäpeura&#10;loput % pienet nisäkkäät kuten metsäjänis, rusakko ja majava">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181497" y="217076"/>
            <a:ext cx="6958002" cy="6640923"/>
          </a:xfrm>
        </p:spPr>
      </p:pic>
    </p:spTree>
    <p:extLst>
      <p:ext uri="{BB962C8B-B14F-4D97-AF65-F5344CB8AC3E}">
        <p14:creationId xmlns:p14="http://schemas.microsoft.com/office/powerpoint/2010/main" val="118141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uden vuosi (Suurpetojen jäljillä -koulumateriaali)">
            <a:hlinkClick r:id="" action="ppaction://media"/>
            <a:extLst>
              <a:ext uri="{FF2B5EF4-FFF2-40B4-BE49-F238E27FC236}">
                <a16:creationId xmlns:a16="http://schemas.microsoft.com/office/drawing/2014/main" id="{47EE5649-7A0A-4531-8C75-6665D97A9193}"/>
              </a:ext>
            </a:extLst>
          </p:cNvPr>
          <p:cNvPicPr>
            <a:picLocks noRot="1" noChangeAspect="1"/>
          </p:cNvPicPr>
          <p:nvPr>
            <a:videoFile r:link="rId1"/>
          </p:nvPr>
        </p:nvPicPr>
        <p:blipFill>
          <a:blip r:embed="rId4"/>
          <a:stretch>
            <a:fillRect/>
          </a:stretch>
        </p:blipFill>
        <p:spPr>
          <a:xfrm>
            <a:off x="26973" y="0"/>
            <a:ext cx="12138054" cy="6858000"/>
          </a:xfrm>
          <a:prstGeom prst="rect">
            <a:avLst/>
          </a:prstGeom>
        </p:spPr>
      </p:pic>
      <p:sp>
        <p:nvSpPr>
          <p:cNvPr id="3" name="Otsikko 2">
            <a:extLst>
              <a:ext uri="{FF2B5EF4-FFF2-40B4-BE49-F238E27FC236}">
                <a16:creationId xmlns:a16="http://schemas.microsoft.com/office/drawing/2014/main" id="{75733183-AE15-455F-8FC3-21BEC879689F}"/>
              </a:ext>
            </a:extLst>
          </p:cNvPr>
          <p:cNvSpPr>
            <a:spLocks noGrp="1"/>
          </p:cNvSpPr>
          <p:nvPr>
            <p:ph type="title" idx="4294967295"/>
          </p:nvPr>
        </p:nvSpPr>
        <p:spPr>
          <a:xfrm>
            <a:off x="0" y="-723446"/>
            <a:ext cx="12192000" cy="723446"/>
          </a:xfrm>
        </p:spPr>
        <p:txBody>
          <a:bodyPr vert="horz" lIns="91440" tIns="45720" rIns="91440" bIns="45720" rtlCol="0" anchor="b">
            <a:normAutofit/>
          </a:bodyPr>
          <a:lstStyle/>
          <a:p>
            <a:r>
              <a:rPr lang="fi-FI" dirty="0"/>
              <a:t>Suden vuosi -animaatio</a:t>
            </a:r>
          </a:p>
        </p:txBody>
      </p:sp>
    </p:spTree>
    <p:extLst>
      <p:ext uri="{BB962C8B-B14F-4D97-AF65-F5344CB8AC3E}">
        <p14:creationId xmlns:p14="http://schemas.microsoft.com/office/powerpoint/2010/main" val="16714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D3D816-0D44-40D7-B8B0-5E7751EC5FAB}"/>
              </a:ext>
            </a:extLst>
          </p:cNvPr>
          <p:cNvSpPr>
            <a:spLocks noGrp="1"/>
          </p:cNvSpPr>
          <p:nvPr>
            <p:ph type="title"/>
          </p:nvPr>
        </p:nvSpPr>
        <p:spPr/>
        <p:txBody>
          <a:bodyPr>
            <a:normAutofit/>
          </a:bodyPr>
          <a:lstStyle/>
          <a:p>
            <a:r>
              <a:rPr lang="fi-FI" sz="4800" dirty="0"/>
              <a:t>Kukas se täällä ääntelee?</a:t>
            </a:r>
          </a:p>
        </p:txBody>
      </p:sp>
      <p:pic>
        <p:nvPicPr>
          <p:cNvPr id="3" name="Online-media 2" title="Ääntelevä ilves">
            <a:hlinkClick r:id="" action="ppaction://media"/>
            <a:extLst>
              <a:ext uri="{FF2B5EF4-FFF2-40B4-BE49-F238E27FC236}">
                <a16:creationId xmlns:a16="http://schemas.microsoft.com/office/drawing/2014/main" id="{B8387581-DD8E-40CE-A648-A777C6136882}"/>
              </a:ext>
            </a:extLst>
          </p:cNvPr>
          <p:cNvPicPr>
            <a:picLocks noRot="1" noChangeAspect="1"/>
          </p:cNvPicPr>
          <p:nvPr>
            <a:videoFile r:link="rId1"/>
          </p:nvPr>
        </p:nvPicPr>
        <p:blipFill>
          <a:blip r:embed="rId4"/>
          <a:stretch>
            <a:fillRect/>
          </a:stretch>
        </p:blipFill>
        <p:spPr>
          <a:xfrm>
            <a:off x="6049747" y="2569430"/>
            <a:ext cx="80918" cy="45719"/>
          </a:xfrm>
          <a:prstGeom prst="rect">
            <a:avLst/>
          </a:prstGeom>
        </p:spPr>
      </p:pic>
      <p:sp>
        <p:nvSpPr>
          <p:cNvPr id="4" name="Footer Placeholder 5">
            <a:extLst>
              <a:ext uri="{FF2B5EF4-FFF2-40B4-BE49-F238E27FC236}">
                <a16:creationId xmlns:a16="http://schemas.microsoft.com/office/drawing/2014/main" id="{886F17EA-84D5-406C-B263-2CC4A04FB23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7B8B6438-4C34-40B9-AD29-410CAFF0CEA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23</a:t>
            </a:fld>
            <a:endParaRPr lang="en-FI" sz="1000" dirty="0">
              <a:solidFill>
                <a:srgbClr val="B2CDE5"/>
              </a:solidFill>
            </a:endParaRPr>
          </a:p>
        </p:txBody>
      </p:sp>
    </p:spTree>
    <p:extLst>
      <p:ext uri="{BB962C8B-B14F-4D97-AF65-F5344CB8AC3E}">
        <p14:creationId xmlns:p14="http://schemas.microsoft.com/office/powerpoint/2010/main" val="30359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E94796-EEE5-4373-92A0-AA5AB22DEC33}"/>
              </a:ext>
            </a:extLst>
          </p:cNvPr>
          <p:cNvSpPr>
            <a:spLocks noGrp="1"/>
          </p:cNvSpPr>
          <p:nvPr>
            <p:ph type="title"/>
          </p:nvPr>
        </p:nvSpPr>
        <p:spPr/>
        <p:txBody>
          <a:bodyPr/>
          <a:lstStyle/>
          <a:p>
            <a:r>
              <a:rPr lang="fi-FI" dirty="0"/>
              <a:t>Sehän on ilves!</a:t>
            </a:r>
          </a:p>
        </p:txBody>
      </p:sp>
      <p:pic>
        <p:nvPicPr>
          <p:cNvPr id="3" name="Online-media 2" title="Ääntelevä ilves">
            <a:hlinkClick r:id="" action="ppaction://media"/>
            <a:extLst>
              <a:ext uri="{FF2B5EF4-FFF2-40B4-BE49-F238E27FC236}">
                <a16:creationId xmlns:a16="http://schemas.microsoft.com/office/drawing/2014/main" id="{C419C853-5B94-4416-9E19-26476A552F52}"/>
              </a:ext>
            </a:extLst>
          </p:cNvPr>
          <p:cNvPicPr>
            <a:picLocks noRot="1" noChangeAspect="1"/>
          </p:cNvPicPr>
          <p:nvPr>
            <a:videoFile r:link="rId1"/>
          </p:nvPr>
        </p:nvPicPr>
        <p:blipFill>
          <a:blip r:embed="rId4"/>
          <a:stretch>
            <a:fillRect/>
          </a:stretch>
        </p:blipFill>
        <p:spPr>
          <a:xfrm>
            <a:off x="2175511" y="1213574"/>
            <a:ext cx="7840978" cy="4430153"/>
          </a:xfrm>
          <a:prstGeom prst="rect">
            <a:avLst/>
          </a:prstGeom>
        </p:spPr>
      </p:pic>
      <p:sp>
        <p:nvSpPr>
          <p:cNvPr id="4" name="Sisällön paikkamerkki 3">
            <a:extLst>
              <a:ext uri="{FF2B5EF4-FFF2-40B4-BE49-F238E27FC236}">
                <a16:creationId xmlns:a16="http://schemas.microsoft.com/office/drawing/2014/main" id="{C9D482DC-9A43-45F7-8118-F694D3D0A09C}"/>
              </a:ext>
            </a:extLst>
          </p:cNvPr>
          <p:cNvSpPr txBox="1">
            <a:spLocks/>
          </p:cNvSpPr>
          <p:nvPr/>
        </p:nvSpPr>
        <p:spPr>
          <a:xfrm>
            <a:off x="8237668" y="5715220"/>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Luonnonvarakeskus</a:t>
            </a:r>
            <a:endParaRPr lang="fi-FI" sz="1200" i="1" dirty="0">
              <a:solidFill>
                <a:schemeClr val="bg1"/>
              </a:solidFill>
            </a:endParaRPr>
          </a:p>
        </p:txBody>
      </p:sp>
      <p:sp>
        <p:nvSpPr>
          <p:cNvPr id="5" name="Footer Placeholder 5">
            <a:extLst>
              <a:ext uri="{FF2B5EF4-FFF2-40B4-BE49-F238E27FC236}">
                <a16:creationId xmlns:a16="http://schemas.microsoft.com/office/drawing/2014/main" id="{64D099E7-AF49-46FC-BF01-3437176162BC}"/>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6" name="Slide Number Placeholder 6">
            <a:extLst>
              <a:ext uri="{FF2B5EF4-FFF2-40B4-BE49-F238E27FC236}">
                <a16:creationId xmlns:a16="http://schemas.microsoft.com/office/drawing/2014/main" id="{BA12138D-1200-48DD-917F-80DF8BE5FA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24</a:t>
            </a:fld>
            <a:endParaRPr lang="en-FI" sz="1000" dirty="0">
              <a:solidFill>
                <a:srgbClr val="B2CDE5"/>
              </a:solidFill>
            </a:endParaRPr>
          </a:p>
        </p:txBody>
      </p:sp>
    </p:spTree>
    <p:extLst>
      <p:ext uri="{BB962C8B-B14F-4D97-AF65-F5344CB8AC3E}">
        <p14:creationId xmlns:p14="http://schemas.microsoft.com/office/powerpoint/2010/main" val="4383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a:xfrm>
            <a:off x="292015" y="361282"/>
            <a:ext cx="6638174" cy="1323139"/>
          </a:xfrm>
        </p:spPr>
        <p:txBody>
          <a:bodyPr>
            <a:normAutofit/>
          </a:bodyPr>
          <a:lstStyle/>
          <a:p>
            <a:pPr algn="l"/>
            <a:r>
              <a:rPr lang="fi-FI" dirty="0"/>
              <a:t>Ilves on Suomen ainoa luonnossa elävä kissaeläin</a:t>
            </a:r>
          </a:p>
        </p:txBody>
      </p:sp>
      <p:pic>
        <p:nvPicPr>
          <p:cNvPr id="14" name="Kuvan paikkamerkki 13" descr="Ilves">
            <a:extLst>
              <a:ext uri="{FF2B5EF4-FFF2-40B4-BE49-F238E27FC236}">
                <a16:creationId xmlns:a16="http://schemas.microsoft.com/office/drawing/2014/main" id="{F5F8CB52-7ACA-4D47-B68C-9DF302032772}"/>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flipH="1">
            <a:off x="7226936" y="0"/>
            <a:ext cx="4965064" cy="6858001"/>
          </a:xfrm>
          <a:prstGeom prst="rect">
            <a:avLst/>
          </a:prstGeom>
        </p:spPr>
      </p:pic>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a:xfrm>
            <a:off x="292015" y="1744961"/>
            <a:ext cx="4673050" cy="3368077"/>
          </a:xfrm>
        </p:spPr>
        <p:txBody>
          <a:bodyPr>
            <a:normAutofit/>
          </a:bodyPr>
          <a:lstStyle/>
          <a:p>
            <a:r>
              <a:rPr lang="fi-FI" sz="2400" b="1" dirty="0"/>
              <a:t>Ilveksellä on erittäin tarkka näkö ja kuulo, ja siksi se on erinomainen saalistaja.</a:t>
            </a:r>
          </a:p>
          <a:p>
            <a:r>
              <a:rPr lang="fi-FI" sz="2400" dirty="0"/>
              <a:t>Ihmiset pääsevät näkemään ilveksiä harvoin, koska yleensä ilves väistää ihmistä jo kaukaa.</a:t>
            </a:r>
          </a:p>
        </p:txBody>
      </p:sp>
      <p:sp>
        <p:nvSpPr>
          <p:cNvPr id="7" name="Footer Placeholder 5">
            <a:extLst>
              <a:ext uri="{FF2B5EF4-FFF2-40B4-BE49-F238E27FC236}">
                <a16:creationId xmlns:a16="http://schemas.microsoft.com/office/drawing/2014/main" id="{1B5AACC5-EB54-419E-B6F8-3F106B760FFD}"/>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798044" y="6362780"/>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Katja Holmala / Luonnonvarakeskus</a:t>
            </a:r>
            <a:endParaRPr lang="fi-FI" dirty="0">
              <a:solidFill>
                <a:schemeClr val="bg1"/>
              </a:solidFill>
            </a:endParaRPr>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744961"/>
            <a:ext cx="101947" cy="212118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8245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n paikkamerkki 10">
            <a:extLst>
              <a:ext uri="{FF2B5EF4-FFF2-40B4-BE49-F238E27FC236}">
                <a16:creationId xmlns:a16="http://schemas.microsoft.com/office/drawing/2014/main" id="{44C1E10A-806C-4955-B711-AF7BE2DD27F3}"/>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4812632" y="5876"/>
            <a:ext cx="7379368" cy="6917577"/>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fi-FI" dirty="0">
                <a:solidFill>
                  <a:schemeClr val="bg1"/>
                </a:solidFill>
                <a:highlight>
                  <a:srgbClr val="37546D"/>
                </a:highlight>
              </a:rPr>
              <a:t>Ilveksen tuntomerkit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4" y="1447027"/>
            <a:ext cx="3476640" cy="499111"/>
          </a:xfrm>
        </p:spPr>
        <p:txBody>
          <a:bodyPr>
            <a:noAutofit/>
          </a:bodyPr>
          <a:lstStyle/>
          <a:p>
            <a:pPr algn="ctr"/>
            <a:r>
              <a:rPr lang="fi-FI" sz="3200" b="1" dirty="0">
                <a:solidFill>
                  <a:schemeClr val="bg1"/>
                </a:solidFill>
                <a:highlight>
                  <a:srgbClr val="37546D"/>
                </a:highlight>
              </a:rPr>
              <a:t>Tupsukorvat</a:t>
            </a:r>
            <a:endParaRPr lang="fi-FI" sz="3200" b="1" dirty="0">
              <a:solidFill>
                <a:schemeClr val="bg1"/>
              </a:solidFill>
              <a:highlight>
                <a:srgbClr val="37546D"/>
              </a:highlight>
              <a:latin typeface="Calibri Light" panose="020F0302020204030204" pitchFamily="34" charset="0"/>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5805" y="3113352"/>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Ilves pystyy vetämään kynnet tassun sisään</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2346590" y="17334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Täplikäs punaharmaa tai harmaanvaalea </a:t>
            </a:r>
            <a:r>
              <a:rPr lang="fi-FI" sz="3200" b="1" dirty="0" err="1">
                <a:solidFill>
                  <a:schemeClr val="bg1"/>
                </a:solidFill>
                <a:highlight>
                  <a:srgbClr val="37546D"/>
                </a:highlight>
              </a:rPr>
              <a:t>turkkki</a:t>
            </a:r>
            <a:endParaRPr lang="fi-FI" sz="3200" b="1" dirty="0">
              <a:solidFill>
                <a:schemeClr val="bg1"/>
              </a:solidFill>
              <a:highlight>
                <a:srgbClr val="37546D"/>
              </a:highlight>
            </a:endParaRP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16237" y="4968724"/>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Pitkät jalat ja hoikka ruumis</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a:off x="2657126" y="45668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Ilves painaa noin 12—25 kg</a:t>
            </a:r>
          </a:p>
        </p:txBody>
      </p:sp>
    </p:spTree>
    <p:extLst>
      <p:ext uri="{BB962C8B-B14F-4D97-AF65-F5344CB8AC3E}">
        <p14:creationId xmlns:p14="http://schemas.microsoft.com/office/powerpoint/2010/main" val="9197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ilveksiä havaitaan?</a:t>
            </a:r>
          </a:p>
        </p:txBody>
      </p:sp>
      <p:pic>
        <p:nvPicPr>
          <p:cNvPr id="11" name="Kuva 10" descr="Ilveksen jäljet puunrungoll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94115" y="0"/>
            <a:ext cx="4597886" cy="6857999"/>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2020 kanta-arvion mukaan Suomessa elää noin 2065—2170 ilvestä.</a:t>
            </a:r>
          </a:p>
          <a:p>
            <a:r>
              <a:rPr lang="fi-FI" sz="2400" dirty="0"/>
              <a:t>Kartta kuvaa vuonna 2020 ilveksestä tehtyjä </a:t>
            </a:r>
            <a:r>
              <a:rPr lang="fi-FI" sz="2400" b="1" dirty="0"/>
              <a:t>havaintoja</a:t>
            </a:r>
            <a:r>
              <a:rPr lang="fi-FI" sz="2400" dirty="0"/>
              <a:t>. </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10" name="Kuva 9" descr="Suomen kartta, joka kuvaa vuonna 2020 ilveksestä tehtyjä havaintoja. Havaintoja on tehty koko Etelä-Suomen alueella, Lapissa vähemmän.">
            <a:extLst>
              <a:ext uri="{FF2B5EF4-FFF2-40B4-BE49-F238E27FC236}">
                <a16:creationId xmlns:a16="http://schemas.microsoft.com/office/drawing/2014/main" id="{2CFFC66F-844D-4ADC-93D1-A7D0F03B7C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13640" y="870857"/>
            <a:ext cx="3755453" cy="555601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14056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60948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Ilves syö vain lihaa</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217978"/>
          </a:xfrm>
        </p:spPr>
        <p:txBody>
          <a:bodyPr anchor="t">
            <a:normAutofit/>
          </a:bodyPr>
          <a:lstStyle/>
          <a:p>
            <a:r>
              <a:rPr lang="fi-FI" sz="2400" dirty="0"/>
              <a:t>Ilves käyttää mieluusti ruokanaan mahdollisimman tuoreita saaliita, joten se pyydystää lähes kaiken ruokansa itse. </a:t>
            </a:r>
          </a:p>
          <a:p>
            <a:r>
              <a:rPr lang="fi-FI" sz="2400" dirty="0"/>
              <a:t>Ilves saalistaa vaanimalla: se hiipii lähelle saalista ja loikkaa sen kimppuun yllättäen.</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28</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321797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Ilves syö vain lihaa, ja se saalistaa kaiken ruokansa itse.&#10;Ilveksen ruokavalioon kuuluvat:&#10;hirvieläimet kuten valkohäntäpeura, metsäkauris ja poro&#10;jäniseläimet kuten metsäjänis ja rusakko&#10;metsäkanalinnut kuten teeri, metso ja pyy&#10;pienet nisäkkäät kuten orava, näätä, supikoira, kettu ja myyrä&#10;">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205331" y="217076"/>
            <a:ext cx="6835171" cy="6640924"/>
          </a:xfrm>
        </p:spPr>
      </p:pic>
    </p:spTree>
    <p:extLst>
      <p:ext uri="{BB962C8B-B14F-4D97-AF65-F5344CB8AC3E}">
        <p14:creationId xmlns:p14="http://schemas.microsoft.com/office/powerpoint/2010/main" val="2152166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a:bodyPr>
          <a:lstStyle/>
          <a:p>
            <a:r>
              <a:rPr lang="fi-FI" dirty="0"/>
              <a:t>Viisi faktaa, joita et tiennyt ilveksestä (1/5)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Ilves nukkuu päivällä. Hämärän tullen se lähtee liikkeelle ja saalistamaan.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29</a:t>
            </a:fld>
            <a:endParaRPr lang="en-FI" sz="1000" dirty="0">
              <a:solidFill>
                <a:srgbClr val="B2CDE5"/>
              </a:solidFill>
            </a:endParaRPr>
          </a:p>
        </p:txBody>
      </p:sp>
      <p:pic>
        <p:nvPicPr>
          <p:cNvPr id="9" name="Kuvan paikkamerkki 8" descr="Hämärässä metsämaisemassa liikkuva ilves.">
            <a:extLst>
              <a:ext uri="{FF2B5EF4-FFF2-40B4-BE49-F238E27FC236}">
                <a16:creationId xmlns:a16="http://schemas.microsoft.com/office/drawing/2014/main" id="{7C81CD94-87D8-4A2D-8580-0A51F4FC39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2" y="1088572"/>
            <a:ext cx="9173028" cy="5577031"/>
          </a:xfrm>
        </p:spPr>
      </p:pic>
    </p:spTree>
    <p:extLst>
      <p:ext uri="{BB962C8B-B14F-4D97-AF65-F5344CB8AC3E}">
        <p14:creationId xmlns:p14="http://schemas.microsoft.com/office/powerpoint/2010/main" val="179030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622507" y="307608"/>
            <a:ext cx="694698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Video suurpedoista:</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
        <p:nvSpPr>
          <p:cNvPr id="6" name="Footer Placeholder 5">
            <a:extLst>
              <a:ext uri="{FF2B5EF4-FFF2-40B4-BE49-F238E27FC236}">
                <a16:creationId xmlns:a16="http://schemas.microsoft.com/office/drawing/2014/main" id="{E88361B3-211A-6E41-B514-AB94AEE1316C}"/>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7" name="Slide Number Placeholder 6">
            <a:extLst>
              <a:ext uri="{FF2B5EF4-FFF2-40B4-BE49-F238E27FC236}">
                <a16:creationId xmlns:a16="http://schemas.microsoft.com/office/drawing/2014/main" id="{26269D48-0656-394F-93C4-1C69175DB9BD}"/>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Suomen neljä suurpetoa (Suurpetojen jäljillä -koulumateriaali)">
            <a:hlinkClick r:id="" action="ppaction://media"/>
            <a:extLst>
              <a:ext uri="{FF2B5EF4-FFF2-40B4-BE49-F238E27FC236}">
                <a16:creationId xmlns:a16="http://schemas.microsoft.com/office/drawing/2014/main" id="{4E5DF287-8DD7-4A52-80D8-A2A34F3EAE18}"/>
              </a:ext>
            </a:extLst>
          </p:cNvPr>
          <p:cNvPicPr>
            <a:picLocks noRot="1" noChangeAspect="1"/>
          </p:cNvPicPr>
          <p:nvPr>
            <a:videoFile r:link="rId1"/>
          </p:nvPr>
        </p:nvPicPr>
        <p:blipFill>
          <a:blip r:embed="rId6"/>
          <a:stretch>
            <a:fillRect/>
          </a:stretch>
        </p:blipFill>
        <p:spPr>
          <a:xfrm>
            <a:off x="0" y="-14088"/>
            <a:ext cx="12191999" cy="6888480"/>
          </a:xfrm>
          <a:prstGeom prst="rect">
            <a:avLst/>
          </a:prstGeom>
        </p:spPr>
      </p:pic>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(2/5)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Ilves synnyttää pentunsa suojaisaan paikkaan, mutta se ei tee pennuille pesää. Pennut syntyvät keväällä ja kulkevat emon kanssa lähes yksivuotiaiksi saakka.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30</a:t>
            </a:fld>
            <a:endParaRPr lang="en-FI" sz="1000" dirty="0">
              <a:solidFill>
                <a:srgbClr val="B2CDE5"/>
              </a:solidFill>
            </a:endParaRPr>
          </a:p>
        </p:txBody>
      </p:sp>
      <p:pic>
        <p:nvPicPr>
          <p:cNvPr id="10" name="Kuvan paikkamerkki 9" descr="Ilves on metsässä kahden pienen pennun kanssa.">
            <a:extLst>
              <a:ext uri="{FF2B5EF4-FFF2-40B4-BE49-F238E27FC236}">
                <a16:creationId xmlns:a16="http://schemas.microsoft.com/office/drawing/2014/main" id="{4F7E91F6-192E-467D-AED3-88DADEEE44C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224511" y="1213893"/>
            <a:ext cx="8622797" cy="5507582"/>
          </a:xfrm>
        </p:spPr>
      </p:pic>
    </p:spTree>
    <p:extLst>
      <p:ext uri="{BB962C8B-B14F-4D97-AF65-F5344CB8AC3E}">
        <p14:creationId xmlns:p14="http://schemas.microsoft.com/office/powerpoint/2010/main" val="281781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(3/5)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Ilveksellä on oma elinpiiri, jolla se asuu. Urosilves sallii, että reviirillä liikkuu naaraita.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31</a:t>
            </a:fld>
            <a:endParaRPr lang="en-FI" sz="1000" dirty="0">
              <a:solidFill>
                <a:srgbClr val="B2CDE5"/>
              </a:solidFill>
            </a:endParaRPr>
          </a:p>
        </p:txBody>
      </p:sp>
      <p:pic>
        <p:nvPicPr>
          <p:cNvPr id="9" name="Kuvan paikkamerkki 8" descr="Ylhäältäpäin kuvattua metsämaisemaa. Kuvassa kävelee yksi ilves.">
            <a:extLst>
              <a:ext uri="{FF2B5EF4-FFF2-40B4-BE49-F238E27FC236}">
                <a16:creationId xmlns:a16="http://schemas.microsoft.com/office/drawing/2014/main" id="{9CFA6AFB-3332-4730-ACD7-19B02E1BEC2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676043" y="1213576"/>
            <a:ext cx="8138737" cy="5281376"/>
          </a:xfrm>
        </p:spPr>
      </p:pic>
    </p:spTree>
    <p:extLst>
      <p:ext uri="{BB962C8B-B14F-4D97-AF65-F5344CB8AC3E}">
        <p14:creationId xmlns:p14="http://schemas.microsoft.com/office/powerpoint/2010/main" val="73645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(4/5)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Yksineläjäkin tapaa säännöllisesti lajitovereitaan. Ilvekset kohtaavat erityisesti talvella, kun niillä on kiima-aika. </a:t>
            </a:r>
          </a:p>
          <a:p>
            <a:pPr lvl="0"/>
            <a:r>
              <a:rPr lang="fi-FI" dirty="0"/>
              <a:t>Emo ja pennut metsästävät yhdessä, kun pennut ovat jo isoja mutta vielä seuraavat emoaan.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32</a:t>
            </a:fld>
            <a:endParaRPr lang="en-FI" sz="1000" dirty="0">
              <a:solidFill>
                <a:srgbClr val="B2CDE5"/>
              </a:solidFill>
            </a:endParaRPr>
          </a:p>
        </p:txBody>
      </p:sp>
      <p:pic>
        <p:nvPicPr>
          <p:cNvPr id="10" name="Kuvan paikkamerkki 9" descr="Kaksi ilvestä haistelevat toisiaan.">
            <a:extLst>
              <a:ext uri="{FF2B5EF4-FFF2-40B4-BE49-F238E27FC236}">
                <a16:creationId xmlns:a16="http://schemas.microsoft.com/office/drawing/2014/main" id="{8A34D93D-AD29-46F3-9484-57FC9A87457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592512" y="1088572"/>
            <a:ext cx="8305799" cy="5672043"/>
          </a:xfrm>
        </p:spPr>
      </p:pic>
    </p:spTree>
    <p:extLst>
      <p:ext uri="{BB962C8B-B14F-4D97-AF65-F5344CB8AC3E}">
        <p14:creationId xmlns:p14="http://schemas.microsoft.com/office/powerpoint/2010/main" val="1742719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(5/5)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Ilves syö pelkästään lihaa, ja se haluaa nauttia aterian mahdollisimman tuoreena. Ilves saalistaa ravintonsa itse, eikä juurikaan syö muiden petojen jättämiä raatoja.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33</a:t>
            </a:fld>
            <a:endParaRPr lang="en-FI" sz="1000" dirty="0">
              <a:solidFill>
                <a:srgbClr val="B2CDE5"/>
              </a:solidFill>
            </a:endParaRPr>
          </a:p>
        </p:txBody>
      </p:sp>
      <p:pic>
        <p:nvPicPr>
          <p:cNvPr id="9" name="Kuvan paikkamerkki 8" descr="Ilves kaatamansa peuran äärellä.">
            <a:extLst>
              <a:ext uri="{FF2B5EF4-FFF2-40B4-BE49-F238E27FC236}">
                <a16:creationId xmlns:a16="http://schemas.microsoft.com/office/drawing/2014/main" id="{A50B2D48-F204-4841-BFD4-CD6F4D9049D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9495" y="1105883"/>
            <a:ext cx="8305799" cy="5615592"/>
          </a:xfrm>
        </p:spPr>
      </p:pic>
    </p:spTree>
    <p:extLst>
      <p:ext uri="{BB962C8B-B14F-4D97-AF65-F5344CB8AC3E}">
        <p14:creationId xmlns:p14="http://schemas.microsoft.com/office/powerpoint/2010/main" val="56247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C447C-DC89-46C5-A804-77C299228CE9}"/>
              </a:ext>
            </a:extLst>
          </p:cNvPr>
          <p:cNvSpPr>
            <a:spLocks noGrp="1"/>
          </p:cNvSpPr>
          <p:nvPr>
            <p:ph type="title"/>
          </p:nvPr>
        </p:nvSpPr>
        <p:spPr/>
        <p:txBody>
          <a:bodyPr>
            <a:normAutofit/>
          </a:bodyPr>
          <a:lstStyle/>
          <a:p>
            <a:r>
              <a:rPr lang="fi-FI" sz="4400" dirty="0"/>
              <a:t>Karhu on pedoista suurin.</a:t>
            </a:r>
            <a:br>
              <a:rPr lang="fi-FI" sz="4400" dirty="0"/>
            </a:br>
            <a:r>
              <a:rPr lang="fi-FI" sz="4400" dirty="0"/>
              <a:t>Mikä on Suomen pienin suurpeto?</a:t>
            </a:r>
          </a:p>
        </p:txBody>
      </p:sp>
      <p:sp>
        <p:nvSpPr>
          <p:cNvPr id="3" name="Footer Placeholder 5">
            <a:extLst>
              <a:ext uri="{FF2B5EF4-FFF2-40B4-BE49-F238E27FC236}">
                <a16:creationId xmlns:a16="http://schemas.microsoft.com/office/drawing/2014/main" id="{0591068E-C74D-4EA7-91B9-06FBA32CA061}"/>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CB002090-F9A5-43A3-BFCD-3E7F1E7B119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34</a:t>
            </a:fld>
            <a:endParaRPr lang="en-FI" sz="1000" dirty="0">
              <a:solidFill>
                <a:schemeClr val="bg1"/>
              </a:solidFill>
            </a:endParaRPr>
          </a:p>
        </p:txBody>
      </p:sp>
    </p:spTree>
    <p:extLst>
      <p:ext uri="{BB962C8B-B14F-4D97-AF65-F5344CB8AC3E}">
        <p14:creationId xmlns:p14="http://schemas.microsoft.com/office/powerpoint/2010/main" val="2001832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Ahma on suurpedoista pienin</a:t>
            </a:r>
          </a:p>
        </p:txBody>
      </p:sp>
      <p:pic>
        <p:nvPicPr>
          <p:cNvPr id="11" name="Kuvan paikkamerkki 10" descr="Ahma">
            <a:extLst>
              <a:ext uri="{FF2B5EF4-FFF2-40B4-BE49-F238E27FC236}">
                <a16:creationId xmlns:a16="http://schemas.microsoft.com/office/drawing/2014/main" id="{5373032E-62C7-40CA-A062-B3A43E46955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fontScale="92500"/>
          </a:bodyPr>
          <a:lstStyle/>
          <a:p>
            <a:r>
              <a:rPr lang="fi-FI" sz="2400" b="1" dirty="0"/>
              <a:t>Ahma on saanut nimensä siitä, että se pystyy syömään paljon kerralla.</a:t>
            </a:r>
          </a:p>
          <a:p>
            <a:r>
              <a:rPr lang="fi-FI" sz="2400" dirty="0"/>
              <a:t>Ahma elää ankarissa oloissa, joissa ei välttämättä löydy ravintoa pitkiin aikoihin. </a:t>
            </a:r>
          </a:p>
          <a:p>
            <a:r>
              <a:rPr lang="fi-FI" sz="2400" dirty="0"/>
              <a:t>Ahma saattaa tappaa monta eläintä ja varastoida osan saaliista myöhempää syöntiä varten.</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5294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35</a:t>
            </a:fld>
            <a:endParaRPr lang="en-FI" sz="1000" dirty="0">
              <a:solidFill>
                <a:srgbClr val="B2CDE5"/>
              </a:solidFill>
            </a:endParaRPr>
          </a:p>
        </p:txBody>
      </p:sp>
    </p:spTree>
    <p:extLst>
      <p:ext uri="{BB962C8B-B14F-4D97-AF65-F5344CB8AC3E}">
        <p14:creationId xmlns:p14="http://schemas.microsoft.com/office/powerpoint/2010/main" val="4249821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Ahmat elävät yksin</a:t>
            </a:r>
          </a:p>
        </p:txBody>
      </p:sp>
      <p:pic>
        <p:nvPicPr>
          <p:cNvPr id="12" name="Kuva 4" descr="Ahma">
            <a:extLst>
              <a:ext uri="{FF2B5EF4-FFF2-40B4-BE49-F238E27FC236}">
                <a16:creationId xmlns:a16="http://schemas.microsoft.com/office/drawing/2014/main" id="{717639C7-E436-416F-9354-71BE25CF3E34}"/>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fi-FI" sz="2400" b="1" dirty="0">
                <a:latin typeface="Calibri Light" panose="020F0302020204030204" pitchFamily="34" charset="0"/>
                <a:cs typeface="Calibri Light" panose="020F0302020204030204" pitchFamily="34" charset="0"/>
              </a:rPr>
              <a:t>Ahmat yrittävät välttää törmäämistä toisiinsa. </a:t>
            </a:r>
          </a:p>
          <a:p>
            <a:r>
              <a:rPr lang="fi-FI" sz="2400" dirty="0">
                <a:latin typeface="Calibri Light" panose="020F0302020204030204" pitchFamily="34" charset="0"/>
                <a:cs typeface="Calibri Light" panose="020F0302020204030204" pitchFamily="34" charset="0"/>
              </a:rPr>
              <a:t>Ahmat tapaavat touko-kesäkuussa parittelun merkeissä. Poikaset syntyvät seuraavana kevättalvena.</a:t>
            </a:r>
          </a:p>
          <a:p>
            <a:r>
              <a:rPr lang="fi-FI" sz="2400" dirty="0">
                <a:latin typeface="Calibri Light" panose="020F0302020204030204" pitchFamily="34" charset="0"/>
                <a:cs typeface="Calibri Light" panose="020F0302020204030204" pitchFamily="34" charset="0"/>
              </a:rPr>
              <a:t>Poikasia syntyy yleensä 1—3. </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420751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36</a:t>
            </a:fld>
            <a:endParaRPr lang="en-FI" sz="1000" dirty="0">
              <a:solidFill>
                <a:srgbClr val="B2CDE5"/>
              </a:solidFill>
            </a:endParaRPr>
          </a:p>
        </p:txBody>
      </p:sp>
    </p:spTree>
    <p:extLst>
      <p:ext uri="{BB962C8B-B14F-4D97-AF65-F5344CB8AC3E}">
        <p14:creationId xmlns:p14="http://schemas.microsoft.com/office/powerpoint/2010/main" val="217181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n paikkamerkki 12">
            <a:extLst>
              <a:ext uri="{FF2B5EF4-FFF2-40B4-BE49-F238E27FC236}">
                <a16:creationId xmlns:a16="http://schemas.microsoft.com/office/drawing/2014/main" id="{4105162D-4E1A-4C08-BA85-41815533057B}"/>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fi-FI" dirty="0">
                <a:solidFill>
                  <a:schemeClr val="bg1"/>
                </a:solidFill>
                <a:highlight>
                  <a:srgbClr val="37546D"/>
                </a:highlight>
              </a:rPr>
              <a:t>Ahman tuntomerkit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4" y="1447027"/>
            <a:ext cx="3476640" cy="499111"/>
          </a:xfrm>
        </p:spPr>
        <p:txBody>
          <a:bodyPr>
            <a:noAutofit/>
          </a:bodyPr>
          <a:lstStyle/>
          <a:p>
            <a:pPr algn="ctr"/>
            <a:r>
              <a:rPr lang="fi-FI" sz="3200" b="1" dirty="0">
                <a:solidFill>
                  <a:schemeClr val="bg1"/>
                </a:solidFill>
                <a:highlight>
                  <a:srgbClr val="37546D"/>
                </a:highlight>
              </a:rPr>
              <a:t>Turkin sävy vaihtelee vaaleanruskeasta tummaan</a:t>
            </a:r>
            <a:endParaRPr lang="fi-FI" sz="3200" b="1" dirty="0">
              <a:solidFill>
                <a:schemeClr val="bg1"/>
              </a:solidFill>
              <a:highlight>
                <a:srgbClr val="37546D"/>
              </a:highlight>
              <a:latin typeface="Calibri Light" panose="020F0302020204030204" pitchFamily="34" charset="0"/>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769927" y="3406173"/>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Päässä voi näkyä vaalea kuviointi, kuin naamio</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3328537" y="1530536"/>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Pienet pyöreät korvat</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363097" y="5001672"/>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Vankkarakenteinen ja lyhytraajainen</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21121812">
            <a:off x="3526060" y="556350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Ahma painaa noin 8—17 kg</a:t>
            </a:r>
          </a:p>
        </p:txBody>
      </p:sp>
    </p:spTree>
    <p:extLst>
      <p:ext uri="{BB962C8B-B14F-4D97-AF65-F5344CB8AC3E}">
        <p14:creationId xmlns:p14="http://schemas.microsoft.com/office/powerpoint/2010/main" val="39372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ahmoja havaitaan?</a:t>
            </a:r>
          </a:p>
        </p:txBody>
      </p:sp>
      <p:pic>
        <p:nvPicPr>
          <p:cNvPr id="11" name="Kuva 10" descr="Ahman jälki. Jäljessä on viisi varvast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683047" y="973141"/>
            <a:ext cx="6937940" cy="4831778"/>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2020 kanta-arvion mukaan Suomessa elää </a:t>
            </a:r>
            <a:r>
              <a:rPr lang="fi-FI" sz="2400"/>
              <a:t>noin 385—390 </a:t>
            </a:r>
            <a:r>
              <a:rPr lang="fi-FI" sz="2400" dirty="0"/>
              <a:t>ahmaa.</a:t>
            </a:r>
          </a:p>
          <a:p>
            <a:r>
              <a:rPr lang="fi-FI" sz="2400" dirty="0"/>
              <a:t>Kartta kuvaa vuonna 2020 ahmasta tehtyjä </a:t>
            </a:r>
            <a:r>
              <a:rPr lang="fi-FI" sz="2400" b="1" dirty="0"/>
              <a:t>havaintoja</a:t>
            </a:r>
            <a:r>
              <a:rPr lang="fi-FI" sz="2400" dirty="0"/>
              <a:t>. </a:t>
            </a:r>
          </a:p>
        </p:txBody>
      </p:sp>
      <p:pic>
        <p:nvPicPr>
          <p:cNvPr id="12" name="Kuva 11" descr="Suomen kartta, joka kuvaa vuonna 2020 ahmasta tehtyjä havaintoja. Havaintoja on tehty eniten Kainuun, Pohjois-Karjalan, Lapin käsivarressa ja Pohjois-Pohjanmaan alueella.">
            <a:extLst>
              <a:ext uri="{FF2B5EF4-FFF2-40B4-BE49-F238E27FC236}">
                <a16:creationId xmlns:a16="http://schemas.microsoft.com/office/drawing/2014/main" id="{96C42CD2-3723-42FB-98FC-CB18977BCB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9793" y="901896"/>
            <a:ext cx="3755454" cy="5493934"/>
          </a:xfrm>
          <a:prstGeom prst="rect">
            <a:avLst/>
          </a:prstGeom>
        </p:spPr>
      </p:pic>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81228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093001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Ahman ruokavalio on monipuolinen</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3747915"/>
          </a:xfrm>
        </p:spPr>
        <p:txBody>
          <a:bodyPr anchor="t">
            <a:normAutofit/>
          </a:bodyPr>
          <a:lstStyle/>
          <a:p>
            <a:r>
              <a:rPr lang="fi-FI" sz="2400" dirty="0"/>
              <a:t>Ahma on taitava saalistaja, ja sen lisäksi se hyödyntää raadonsyöjä. Pohjoisessa ahma saalistaa poroja, etelässä muita lajeja.</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39</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2"/>
            <a:ext cx="101947" cy="172168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Ahman ruokavalio koostuu:&#10;25 % ihmisten ja muiden petojen, esimerkiksi susien, jättämät haaskat&#10;25 % hirvieläimet kuten metsäpeura, metsäkauris tai poronhoitoalueella poro&#10;40 % pienet nisäkkäät kuten metsäjänis, rusakko, kettu, myyrä ja hiiri&#10;10 % metsäkanalinnut kuten teeri ja metso">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205332" y="217076"/>
            <a:ext cx="6986667" cy="6686720"/>
          </a:xfrm>
        </p:spPr>
      </p:pic>
    </p:spTree>
    <p:extLst>
      <p:ext uri="{BB962C8B-B14F-4D97-AF65-F5344CB8AC3E}">
        <p14:creationId xmlns:p14="http://schemas.microsoft.com/office/powerpoint/2010/main" val="170778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241297"/>
            <a:ext cx="6946985"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Mikä suurpedoista on kaikista kookkain?</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8056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 on taitava saalistaja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Ahma saalistaa poronhoitoalueella erityisesti poroja.</a:t>
            </a:r>
          </a:p>
          <a:p>
            <a:r>
              <a:rPr lang="fi-FI" dirty="0"/>
              <a:t>Isojen eläinten onnistuneeseen saalistamiseen se tarvitsee pakkaslunta, joka kestää kevyen ahman mutta upottaa painavamman saaliseläimen.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40</a:t>
            </a:fld>
            <a:endParaRPr lang="en-FI" sz="1000" dirty="0">
              <a:solidFill>
                <a:srgbClr val="B2CDE5"/>
              </a:solidFill>
            </a:endParaRPr>
          </a:p>
        </p:txBody>
      </p:sp>
      <p:pic>
        <p:nvPicPr>
          <p:cNvPr id="9" name="Kuvan paikkamerkki 8" descr="Ahma saalistaa poroja.">
            <a:extLst>
              <a:ext uri="{FF2B5EF4-FFF2-40B4-BE49-F238E27FC236}">
                <a16:creationId xmlns:a16="http://schemas.microsoft.com/office/drawing/2014/main" id="{05519E1E-971F-4E81-B10B-0E23F9EF7B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68"/>
          <a:stretch/>
        </p:blipFill>
        <p:spPr>
          <a:xfrm>
            <a:off x="3641630" y="1088572"/>
            <a:ext cx="7885350" cy="5632903"/>
          </a:xfrm>
        </p:spPr>
      </p:pic>
    </p:spTree>
    <p:extLst>
      <p:ext uri="{BB962C8B-B14F-4D97-AF65-F5344CB8AC3E}">
        <p14:creationId xmlns:p14="http://schemas.microsoft.com/office/powerpoint/2010/main" val="292501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a:bodyPr>
          <a:lstStyle/>
          <a:p>
            <a:r>
              <a:rPr lang="fi-FI" dirty="0"/>
              <a:t>Ahma hyödyntää muiden petojen jättämiä raatoja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Ahma metsästää itse ravintonsa, mutta se on myös raadonsyöjä. Se tarkoittaa, että se syö muiden petojen jättämiä saaliseläinten raatoja.</a:t>
            </a:r>
          </a:p>
          <a:p>
            <a:r>
              <a:rPr lang="fi-FI" dirty="0"/>
              <a:t>Etenkin eteläisessä Suomessa, jossa ei ole poroja, ahma aterioi usein susilauman saaliin rippeillä. Ahmalla on kiire syödä, koska sudet saattavat koska tahansa tulla takaisin ja tappaa ahman.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41</a:t>
            </a:fld>
            <a:endParaRPr lang="en-FI" sz="1000" dirty="0">
              <a:solidFill>
                <a:srgbClr val="B2CDE5"/>
              </a:solidFill>
            </a:endParaRPr>
          </a:p>
        </p:txBody>
      </p:sp>
      <p:pic>
        <p:nvPicPr>
          <p:cNvPr id="10" name="Kuvan paikkamerkki 9" descr="Ahma hirven raadon äärellä. Taustalla näkyy poispäin jolkottava viiden suden lauma. Haaskan vieressä on pieni kumpare, jonka alle ahma on piilottanut lihakimpaleen.">
            <a:extLst>
              <a:ext uri="{FF2B5EF4-FFF2-40B4-BE49-F238E27FC236}">
                <a16:creationId xmlns:a16="http://schemas.microsoft.com/office/drawing/2014/main" id="{7064C0F0-1477-42B6-A123-3AB8FFF1354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109712" y="1213575"/>
            <a:ext cx="8790273" cy="5644425"/>
          </a:xfrm>
        </p:spPr>
      </p:pic>
    </p:spTree>
    <p:extLst>
      <p:ext uri="{BB962C8B-B14F-4D97-AF65-F5344CB8AC3E}">
        <p14:creationId xmlns:p14="http://schemas.microsoft.com/office/powerpoint/2010/main" val="129858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Ahmalla on voimakkaat leuat</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Jos ahma ei jaksa syödä kaikkea kerralla, se piilottaa loput ja palaa paikalle myöhemmin.</a:t>
            </a:r>
          </a:p>
          <a:p>
            <a:r>
              <a:rPr lang="fi-FI" dirty="0"/>
              <a:t>Ahmalla on kaikista suurpedoista voimakkaimmat leuat, joilla se pystyy murskaamaan saaliseläimen luut ja hyödyntämään nekin ravintonaan.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42</a:t>
            </a:fld>
            <a:endParaRPr lang="en-FI" sz="1000" dirty="0">
              <a:solidFill>
                <a:srgbClr val="B2CDE5"/>
              </a:solidFill>
            </a:endParaRPr>
          </a:p>
        </p:txBody>
      </p:sp>
      <p:pic>
        <p:nvPicPr>
          <p:cNvPr id="10" name="Kuvan paikkamerkki 9" descr="Ahma syö luuta.">
            <a:extLst>
              <a:ext uri="{FF2B5EF4-FFF2-40B4-BE49-F238E27FC236}">
                <a16:creationId xmlns:a16="http://schemas.microsoft.com/office/drawing/2014/main" id="{D3834F44-AECE-448F-B0D2-012D446B07D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301941" y="1213574"/>
            <a:ext cx="8339339" cy="5279299"/>
          </a:xfrm>
        </p:spPr>
      </p:pic>
    </p:spTree>
    <p:extLst>
      <p:ext uri="{BB962C8B-B14F-4D97-AF65-F5344CB8AC3E}">
        <p14:creationId xmlns:p14="http://schemas.microsoft.com/office/powerpoint/2010/main" val="1288304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Ahmalla on teräsvatsa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Ahmalla on teräsvatsa, ja se pystyy syömään pilaantunutta lihaa.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43</a:t>
            </a:fld>
            <a:endParaRPr lang="en-FI" sz="1000" dirty="0">
              <a:solidFill>
                <a:srgbClr val="B2CDE5"/>
              </a:solidFill>
            </a:endParaRPr>
          </a:p>
        </p:txBody>
      </p:sp>
      <p:pic>
        <p:nvPicPr>
          <p:cNvPr id="9" name="Kuvan paikkamerkki 8" descr="Ahma syö pilaantunutta lihaa.">
            <a:extLst>
              <a:ext uri="{FF2B5EF4-FFF2-40B4-BE49-F238E27FC236}">
                <a16:creationId xmlns:a16="http://schemas.microsoft.com/office/drawing/2014/main" id="{E5B8DE02-091E-4A38-9CB7-E94EE327D11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152199" y="1336511"/>
            <a:ext cx="8925500" cy="5156363"/>
          </a:xfrm>
        </p:spPr>
      </p:pic>
    </p:spTree>
    <p:extLst>
      <p:ext uri="{BB962C8B-B14F-4D97-AF65-F5344CB8AC3E}">
        <p14:creationId xmlns:p14="http://schemas.microsoft.com/office/powerpoint/2010/main" val="5190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79ACA6-7F40-465B-BE80-AF87D53C3E01}"/>
              </a:ext>
            </a:extLst>
          </p:cNvPr>
          <p:cNvSpPr>
            <a:spLocks noGrp="1"/>
          </p:cNvSpPr>
          <p:nvPr>
            <p:ph type="title"/>
          </p:nvPr>
        </p:nvSpPr>
        <p:spPr/>
        <p:txBody>
          <a:bodyPr>
            <a:normAutofit fontScale="90000"/>
          </a:bodyPr>
          <a:lstStyle/>
          <a:p>
            <a:r>
              <a:rPr lang="fi-FI" dirty="0"/>
              <a:t>Otso, mesikämmen, nalle </a:t>
            </a:r>
            <a:br>
              <a:rPr lang="fi-FI" dirty="0"/>
            </a:br>
            <a:r>
              <a:rPr lang="fi-FI" dirty="0"/>
              <a:t>– karhulla on monta lempinimeä</a:t>
            </a:r>
          </a:p>
        </p:txBody>
      </p:sp>
      <p:pic>
        <p:nvPicPr>
          <p:cNvPr id="7" name="Kuvan paikkamerkki 6" descr="Karhu">
            <a:extLst>
              <a:ext uri="{FF2B5EF4-FFF2-40B4-BE49-F238E27FC236}">
                <a16:creationId xmlns:a16="http://schemas.microsoft.com/office/drawing/2014/main" id="{004E7941-C62B-4A2A-8656-5AF9C043480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382722" y="1444462"/>
            <a:ext cx="8797802" cy="5413538"/>
          </a:xfrm>
        </p:spPr>
      </p:pic>
      <p:sp>
        <p:nvSpPr>
          <p:cNvPr id="5" name="Tekstin paikkamerkki 4">
            <a:extLst>
              <a:ext uri="{FF2B5EF4-FFF2-40B4-BE49-F238E27FC236}">
                <a16:creationId xmlns:a16="http://schemas.microsoft.com/office/drawing/2014/main" id="{EE156A0E-DAC3-447C-8E87-45DB7391A08A}"/>
              </a:ext>
            </a:extLst>
          </p:cNvPr>
          <p:cNvSpPr>
            <a:spLocks noGrp="1"/>
          </p:cNvSpPr>
          <p:nvPr>
            <p:ph type="body" sz="quarter" idx="15"/>
          </p:nvPr>
        </p:nvSpPr>
        <p:spPr>
          <a:xfrm>
            <a:off x="292015" y="1444462"/>
            <a:ext cx="2601912" cy="4737282"/>
          </a:xfrm>
        </p:spPr>
        <p:txBody>
          <a:bodyPr>
            <a:normAutofit/>
          </a:bodyPr>
          <a:lstStyle/>
          <a:p>
            <a:r>
              <a:rPr lang="fi-FI" sz="2400" b="1" dirty="0"/>
              <a:t>Karhu on Suomen kansalliseläin.</a:t>
            </a:r>
          </a:p>
          <a:p>
            <a:r>
              <a:rPr lang="fi-FI" sz="2400" dirty="0"/>
              <a:t>Tiesitkö, että tämä kaveri on erittäin ketterä, taitava kiipeilijä ja uimari?</a:t>
            </a:r>
          </a:p>
        </p:txBody>
      </p:sp>
      <p:sp>
        <p:nvSpPr>
          <p:cNvPr id="4" name="Sisällön paikkamerkki 3">
            <a:extLst>
              <a:ext uri="{FF2B5EF4-FFF2-40B4-BE49-F238E27FC236}">
                <a16:creationId xmlns:a16="http://schemas.microsoft.com/office/drawing/2014/main" id="{AF2494E9-77D1-48B2-AF34-88230AA6B3D2}"/>
              </a:ext>
              <a:ext uri="{C183D7F6-B498-43B3-948B-1728B52AA6E4}">
                <adec:decorative xmlns:adec="http://schemas.microsoft.com/office/drawing/2017/decorative" val="0"/>
              </a:ext>
            </a:extLst>
          </p:cNvPr>
          <p:cNvSpPr>
            <a:spLocks noGrp="1"/>
          </p:cNvSpPr>
          <p:nvPr>
            <p:ph idx="14"/>
          </p:nvPr>
        </p:nvSpPr>
        <p:spPr>
          <a:xfrm>
            <a:off x="6977068" y="644396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p>
        </p:txBody>
      </p:sp>
      <p:sp>
        <p:nvSpPr>
          <p:cNvPr id="8" name="Rectangle 13">
            <a:extLst>
              <a:ext uri="{FF2B5EF4-FFF2-40B4-BE49-F238E27FC236}">
                <a16:creationId xmlns:a16="http://schemas.microsoft.com/office/drawing/2014/main" id="{D15D1D87-754B-4944-AFAD-61785BA65D5D}"/>
              </a:ext>
              <a:ext uri="{C183D7F6-B498-43B3-948B-1728B52AA6E4}">
                <adec:decorative xmlns:adec="http://schemas.microsoft.com/office/drawing/2017/decorative" val="1"/>
              </a:ext>
            </a:extLst>
          </p:cNvPr>
          <p:cNvSpPr/>
          <p:nvPr/>
        </p:nvSpPr>
        <p:spPr>
          <a:xfrm>
            <a:off x="0" y="1444462"/>
            <a:ext cx="101947" cy="21405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ooter Placeholder 5">
            <a:extLst>
              <a:ext uri="{FF2B5EF4-FFF2-40B4-BE49-F238E27FC236}">
                <a16:creationId xmlns:a16="http://schemas.microsoft.com/office/drawing/2014/main" id="{D9C41616-533E-4DA7-9059-C0D1E553B90A}"/>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Tree>
    <p:extLst>
      <p:ext uri="{BB962C8B-B14F-4D97-AF65-F5344CB8AC3E}">
        <p14:creationId xmlns:p14="http://schemas.microsoft.com/office/powerpoint/2010/main" val="79791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p:txBody>
          <a:bodyPr/>
          <a:lstStyle/>
          <a:p>
            <a:r>
              <a:rPr lang="fi-FI" dirty="0"/>
              <a:t>Karhu voi elää jopa 20—30-vuotiaaksi</a:t>
            </a:r>
          </a:p>
        </p:txBody>
      </p:sp>
      <p:pic>
        <p:nvPicPr>
          <p:cNvPr id="6" name="Kuva 6" descr="Karhu">
            <a:extLst>
              <a:ext uri="{FF2B5EF4-FFF2-40B4-BE49-F238E27FC236}">
                <a16:creationId xmlns:a16="http://schemas.microsoft.com/office/drawing/2014/main" id="{1F7AA010-0CC1-46E9-AE9F-94BCA699A31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p:txBody>
          <a:bodyPr>
            <a:normAutofit/>
          </a:bodyPr>
          <a:lstStyle/>
          <a:p>
            <a:r>
              <a:rPr lang="fi-FI" sz="2400" dirty="0"/>
              <a:t>Karhulla ei ole luontaisia vihollisia.</a:t>
            </a:r>
          </a:p>
          <a:p>
            <a:r>
              <a:rPr lang="fi-FI" sz="2400" dirty="0"/>
              <a:t>Karhu on utelias, mutta yleensä se väistää ihmistä.</a:t>
            </a:r>
          </a:p>
          <a:p>
            <a:r>
              <a:rPr lang="fi-FI" sz="2400" dirty="0"/>
              <a:t>Useimmiten ihminen ei tiedä kohdanneensa karhun!</a:t>
            </a:r>
          </a:p>
          <a:p>
            <a:r>
              <a:rPr lang="fi-FI" sz="2400" dirty="0"/>
              <a:t>Karhu liikkuu eniten hämärässä ja öisin.</a:t>
            </a:r>
          </a:p>
        </p:txBody>
      </p:sp>
      <p:sp>
        <p:nvSpPr>
          <p:cNvPr id="7" name="Footer Placeholder 5">
            <a:extLst>
              <a:ext uri="{FF2B5EF4-FFF2-40B4-BE49-F238E27FC236}">
                <a16:creationId xmlns:a16="http://schemas.microsoft.com/office/drawing/2014/main" id="{1B5AACC5-EB54-419E-B6F8-3F106B760FFD}"/>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F800F7A-A8FE-4DE2-A23F-4AE4EB6FD170}"/>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977068" y="561506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212850"/>
            <a:ext cx="101947" cy="40241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79245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n paikkamerkki 15">
            <a:extLst>
              <a:ext uri="{FF2B5EF4-FFF2-40B4-BE49-F238E27FC236}">
                <a16:creationId xmlns:a16="http://schemas.microsoft.com/office/drawing/2014/main" id="{382547D1-6B3A-486B-B9E4-B8387CDB049A}"/>
              </a:ext>
              <a:ext uri="{C183D7F6-B498-43B3-948B-1728B52AA6E4}">
                <adec:decorative xmlns:adec="http://schemas.microsoft.com/office/drawing/2017/decorative" val="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356694" y="365126"/>
            <a:ext cx="12192000" cy="723446"/>
          </a:xfrm>
        </p:spPr>
        <p:txBody>
          <a:bodyPr/>
          <a:lstStyle/>
          <a:p>
            <a:r>
              <a:rPr lang="fi-FI" dirty="0">
                <a:solidFill>
                  <a:schemeClr val="bg1"/>
                </a:solidFill>
                <a:highlight>
                  <a:srgbClr val="37546D"/>
                </a:highlight>
              </a:rPr>
              <a:t>Karhun tuntomerkit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6935727" y="2108463"/>
            <a:ext cx="3476640" cy="499111"/>
          </a:xfrm>
        </p:spPr>
        <p:txBody>
          <a:bodyPr>
            <a:noAutofit/>
          </a:bodyPr>
          <a:lstStyle/>
          <a:p>
            <a:pPr algn="ctr"/>
            <a:r>
              <a:rPr lang="fi-FI" sz="3200" b="1" dirty="0">
                <a:solidFill>
                  <a:schemeClr val="bg1"/>
                </a:solidFill>
                <a:highlight>
                  <a:srgbClr val="37546D"/>
                </a:highlight>
              </a:rPr>
              <a:t>Pyöreät korvat</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6674918" y="379063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Tuuhea ruskea turkki</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9005378" y="298098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Töpöhäntä</a:t>
            </a:r>
          </a:p>
        </p:txBody>
      </p:sp>
      <p:sp>
        <p:nvSpPr>
          <p:cNvPr id="13" name="Tekstin paikkamerkki 4">
            <a:extLst>
              <a:ext uri="{FF2B5EF4-FFF2-40B4-BE49-F238E27FC236}">
                <a16:creationId xmlns:a16="http://schemas.microsoft.com/office/drawing/2014/main" id="{F81C6CA3-011E-4924-B6FF-22AD5F3DB63C}"/>
              </a:ext>
            </a:extLst>
          </p:cNvPr>
          <p:cNvSpPr txBox="1">
            <a:spLocks/>
          </p:cNvSpPr>
          <p:nvPr/>
        </p:nvSpPr>
        <p:spPr>
          <a:xfrm>
            <a:off x="8562563" y="4645714"/>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Uroskarhu voi painaa </a:t>
            </a:r>
            <a:br>
              <a:rPr lang="fi-FI" sz="3200" b="1" dirty="0">
                <a:solidFill>
                  <a:schemeClr val="bg1"/>
                </a:solidFill>
                <a:highlight>
                  <a:srgbClr val="37546D"/>
                </a:highlight>
              </a:rPr>
            </a:br>
            <a:r>
              <a:rPr lang="fi-FI" sz="3200" b="1" dirty="0">
                <a:solidFill>
                  <a:schemeClr val="bg1"/>
                </a:solidFill>
                <a:highlight>
                  <a:srgbClr val="37546D"/>
                </a:highlight>
              </a:rPr>
              <a:t>jopa 300 kg!</a:t>
            </a:r>
          </a:p>
        </p:txBody>
      </p:sp>
    </p:spTree>
    <p:extLst>
      <p:ext uri="{BB962C8B-B14F-4D97-AF65-F5344CB8AC3E}">
        <p14:creationId xmlns:p14="http://schemas.microsoft.com/office/powerpoint/2010/main" val="15373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Karhun jäljet mudassa. Karhun jäljessä näkyy viisi varvast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6"/>
          <a:stretch/>
        </p:blipFill>
        <p:spPr>
          <a:xfrm>
            <a:off x="7556451" y="0"/>
            <a:ext cx="4635549" cy="6863182"/>
          </a:xfrm>
          <a:prstGeom prst="rect">
            <a:avLst/>
          </a:prstGeom>
        </p:spPr>
      </p:pic>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karhuja havaitaan?</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2020 kanta-arvion mukaan Suomessa elää noin 2680—2920 karhua.</a:t>
            </a:r>
          </a:p>
          <a:p>
            <a:r>
              <a:rPr lang="fi-FI" sz="2400" dirty="0"/>
              <a:t>Kartta kuvaa vuonna 2020 karhusta tehtyjä </a:t>
            </a:r>
            <a:r>
              <a:rPr lang="fi-FI" sz="2400" b="1" dirty="0"/>
              <a:t>havaintoja</a:t>
            </a:r>
            <a:r>
              <a:rPr lang="fi-FI" sz="2400" dirty="0"/>
              <a:t>.</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pic>
        <p:nvPicPr>
          <p:cNvPr id="8" name="Sisällön paikkamerkki 4" descr="Suomen kartta, joka kuvaa vuonna 2020 karhusta tehtyjä havaintoja. Havaintoja on tehty eniten Pohjois- ja Etelä-Karjalan, Savon ja Kaakkois-Suomen alueella. Vähiten havaintoja on Lounais-Suomessa ja Lapissa.">
            <a:extLst>
              <a:ext uri="{FF2B5EF4-FFF2-40B4-BE49-F238E27FC236}">
                <a16:creationId xmlns:a16="http://schemas.microsoft.com/office/drawing/2014/main" id="{9F3E4814-D004-4069-834C-C8AF537F10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4640" y="870857"/>
            <a:ext cx="3603215" cy="548549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2"/>
            <a:ext cx="101947" cy="21405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06573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Karhu on sekasyöjä</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1503478"/>
          </a:xfrm>
        </p:spPr>
        <p:txBody>
          <a:bodyPr anchor="t">
            <a:normAutofit/>
          </a:bodyPr>
          <a:lstStyle/>
          <a:p>
            <a:r>
              <a:rPr lang="fi-FI" sz="2400" dirty="0"/>
              <a:t>Karhu on sekasyöjä, ja yllättäen yli puolet karhun ruokavaliosta on muuta kuin lihaa.</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50347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Karhu on kaikkiruokainen.&#10;Karhun ruokavalio koostuu:&#10;25 % hirvieläinten vasat, porot ja haaskat&#10;40 % metsämarjat kuten mustikat ja puolukat&#10;10 % vilja ja kasvit kuten juuret ja kaura&#10;5 % kalat&#10;20 % hyönteiset kuten toukat, muurahaiset, muurahaisen munat ja hunaja">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227"/>
          <a:stretch/>
        </p:blipFill>
        <p:spPr>
          <a:xfrm>
            <a:off x="5043170" y="217076"/>
            <a:ext cx="7148830" cy="6604255"/>
          </a:xfrm>
        </p:spPr>
      </p:pic>
    </p:spTree>
    <p:extLst>
      <p:ext uri="{BB962C8B-B14F-4D97-AF65-F5344CB8AC3E}">
        <p14:creationId xmlns:p14="http://schemas.microsoft.com/office/powerpoint/2010/main" val="3998676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bb82943-49da-4504-a2f3-a33fb2eb95f1"/>
    <ds:schemaRef ds:uri="http://www.w3.org/XML/1998/namespac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835</TotalTime>
  <Words>2236</Words>
  <Application>Microsoft Office PowerPoint</Application>
  <PresentationFormat>Laajakuva</PresentationFormat>
  <Paragraphs>296</Paragraphs>
  <Slides>43</Slides>
  <Notes>36</Notes>
  <HiddenSlides>0</HiddenSlides>
  <MMClips>6</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43</vt:i4>
      </vt:variant>
    </vt:vector>
  </HeadingPairs>
  <TitlesOfParts>
    <vt:vector size="48" baseType="lpstr">
      <vt:lpstr>Arial</vt:lpstr>
      <vt:lpstr>Calibri</vt:lpstr>
      <vt:lpstr>Calibri Light</vt:lpstr>
      <vt:lpstr>Rockwell</vt:lpstr>
      <vt:lpstr>Office Theme</vt:lpstr>
      <vt:lpstr>Suomalaiset suurpedot esittelyssä</vt:lpstr>
      <vt:lpstr>Suomessa asuu neljä suurpetoa. Arvaatko ne kaikki?</vt:lpstr>
      <vt:lpstr>Video suurpedoista:</vt:lpstr>
      <vt:lpstr>Mikä suurpedoista on kaikista kookkain?</vt:lpstr>
      <vt:lpstr>Otso, mesikämmen, nalle  – karhulla on monta lempinimeä</vt:lpstr>
      <vt:lpstr>Karhu voi elää jopa 20—30-vuotiaaksi</vt:lpstr>
      <vt:lpstr>Karhun tuntomerkit</vt:lpstr>
      <vt:lpstr>Missä karhuja havaitaan?</vt:lpstr>
      <vt:lpstr>Karhu on sekasyöjä</vt:lpstr>
      <vt:lpstr>Karhun vuosi: kesä</vt:lpstr>
      <vt:lpstr>Karhun vuosi: syksy</vt:lpstr>
      <vt:lpstr>Karhun vuosi: talvi</vt:lpstr>
      <vt:lpstr>Karhun vuosi: kevät</vt:lpstr>
      <vt:lpstr>Arvaatko, mikä eläin ääntelee?</vt:lpstr>
      <vt:lpstr>Kappas, susi!</vt:lpstr>
      <vt:lpstr>Ulvova susi</vt:lpstr>
      <vt:lpstr>Susi on iso koiraeläin</vt:lpstr>
      <vt:lpstr>Susi elää perhelaumassa</vt:lpstr>
      <vt:lpstr>Suden tuntomerkit</vt:lpstr>
      <vt:lpstr>Missä susia havaitaan?</vt:lpstr>
      <vt:lpstr>Susi syö enimmäkseen lihaa</vt:lpstr>
      <vt:lpstr>Suden vuosi -animaatio</vt:lpstr>
      <vt:lpstr>Kukas se täällä ääntelee?</vt:lpstr>
      <vt:lpstr>Sehän on ilves!</vt:lpstr>
      <vt:lpstr>Ilves on Suomen ainoa luonnossa elävä kissaeläin</vt:lpstr>
      <vt:lpstr>Ilveksen tuntomerkit</vt:lpstr>
      <vt:lpstr>Missä ilveksiä havaitaan?</vt:lpstr>
      <vt:lpstr>Ilves syö vain lihaa</vt:lpstr>
      <vt:lpstr>Viisi faktaa, joita et tiennyt ilveksestä (1/5)</vt:lpstr>
      <vt:lpstr>Viisi faktaa, joita et tiennyt ilveksestä (2/5)</vt:lpstr>
      <vt:lpstr>Viisi faktaa, joita et tiennyt ilveksestä (3/5)</vt:lpstr>
      <vt:lpstr>Viisi faktaa, joita et tiennyt ilveksestä (4/5)</vt:lpstr>
      <vt:lpstr>Viisi faktaa, joita et tiennyt ilveksestä (5/5)</vt:lpstr>
      <vt:lpstr>Karhu on pedoista suurin. Mikä on Suomen pienin suurpeto?</vt:lpstr>
      <vt:lpstr>Ahma on suurpedoista pienin</vt:lpstr>
      <vt:lpstr>Ahmat elävät yksin</vt:lpstr>
      <vt:lpstr>Ahman tuntomerkit</vt:lpstr>
      <vt:lpstr>Missä ahmoja havaitaan?</vt:lpstr>
      <vt:lpstr>Ahman ruokavalio on monipuolinen</vt:lpstr>
      <vt:lpstr>Ahma on taitava saalistaja</vt:lpstr>
      <vt:lpstr>Ahma hyödyntää muiden petojen jättämiä raatoja</vt:lpstr>
      <vt:lpstr>Ahmalla on voimakkaat leuat</vt:lpstr>
      <vt:lpstr>Ahmalla on teräsvatsa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Suomalaiset suurpedot esittelyssä, 3-6-luokat</dc:title>
  <dc:creator>Jukka Fordell</dc:creator>
  <cp:lastModifiedBy>Ala-Kurikka Iina (LUKE)</cp:lastModifiedBy>
  <cp:revision>44</cp:revision>
  <dcterms:created xsi:type="dcterms:W3CDTF">2021-04-28T07:26:09Z</dcterms:created>
  <dcterms:modified xsi:type="dcterms:W3CDTF">2021-10-08T11:58:26Z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