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256" r:id="rId5"/>
    <p:sldId id="258" r:id="rId6"/>
    <p:sldId id="257" r:id="rId7"/>
    <p:sldId id="266" r:id="rId8"/>
    <p:sldId id="267" r:id="rId9"/>
    <p:sldId id="268" r:id="rId10"/>
    <p:sldId id="269" r:id="rId11"/>
    <p:sldId id="270" r:id="rId12"/>
    <p:sldId id="296" r:id="rId13"/>
    <p:sldId id="297" r:id="rId14"/>
    <p:sldId id="300" r:id="rId15"/>
    <p:sldId id="301" r:id="rId16"/>
    <p:sldId id="302" r:id="rId17"/>
    <p:sldId id="273" r:id="rId18"/>
    <p:sldId id="274" r:id="rId19"/>
    <p:sldId id="275" r:id="rId20"/>
    <p:sldId id="276" r:id="rId21"/>
    <p:sldId id="277" r:id="rId22"/>
    <p:sldId id="320" r:id="rId23"/>
    <p:sldId id="278" r:id="rId24"/>
    <p:sldId id="279" r:id="rId25"/>
    <p:sldId id="303" r:id="rId26"/>
    <p:sldId id="321" r:id="rId27"/>
    <p:sldId id="282" r:id="rId28"/>
    <p:sldId id="283" r:id="rId29"/>
    <p:sldId id="284" r:id="rId30"/>
    <p:sldId id="285" r:id="rId31"/>
    <p:sldId id="286" r:id="rId32"/>
    <p:sldId id="316" r:id="rId33"/>
    <p:sldId id="317" r:id="rId34"/>
    <p:sldId id="318" r:id="rId35"/>
    <p:sldId id="305" r:id="rId36"/>
    <p:sldId id="306" r:id="rId37"/>
    <p:sldId id="307" r:id="rId38"/>
    <p:sldId id="289" r:id="rId39"/>
    <p:sldId id="290" r:id="rId40"/>
    <p:sldId id="291" r:id="rId41"/>
    <p:sldId id="292" r:id="rId42"/>
    <p:sldId id="293" r:id="rId43"/>
    <p:sldId id="319" r:id="rId44"/>
    <p:sldId id="309" r:id="rId45"/>
    <p:sldId id="308" r:id="rId46"/>
    <p:sldId id="310" r:id="rId47"/>
    <p:sldId id="311" r:id="rId4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846E58"/>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633" autoAdjust="0"/>
    <p:restoredTop sz="80856" autoAdjust="0"/>
  </p:normalViewPr>
  <p:slideViewPr>
    <p:cSldViewPr snapToGrid="0" snapToObjects="1">
      <p:cViewPr varScale="1">
        <p:scale>
          <a:sx n="92" d="100"/>
          <a:sy n="92" d="100"/>
        </p:scale>
        <p:origin x="516" y="84"/>
      </p:cViewPr>
      <p:guideLst/>
    </p:cSldViewPr>
  </p:slideViewPr>
  <p:outlineViewPr>
    <p:cViewPr>
      <p:scale>
        <a:sx n="33" d="100"/>
        <a:sy n="33" d="100"/>
      </p:scale>
      <p:origin x="0" y="-69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10/08/2021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a:t>
            </a:r>
            <a:r>
              <a:rPr lang="fi-FI" dirty="0"/>
              <a:t>: Mari Tikkunen, Suomen riistakeskus </a:t>
            </a:r>
            <a:r>
              <a:rPr lang="en-US" dirty="0"/>
              <a:t>/ </a:t>
            </a:r>
            <a:r>
              <a:rPr lang="en-US" dirty="0" err="1"/>
              <a:t>Pixabay</a:t>
            </a:r>
            <a:r>
              <a:rPr lang="en-US" dirty="0"/>
              <a:t> / Mari Tikkunen, </a:t>
            </a:r>
            <a:r>
              <a:rPr lang="en-US" dirty="0" err="1"/>
              <a:t>Suomen</a:t>
            </a:r>
            <a:r>
              <a:rPr lang="en-US" dirty="0"/>
              <a:t> </a:t>
            </a:r>
            <a:r>
              <a:rPr lang="en-US" dirty="0" err="1"/>
              <a:t>riistakeskus</a:t>
            </a:r>
            <a:r>
              <a:rPr lang="en-US" dirty="0"/>
              <a:t> / </a:t>
            </a:r>
            <a:r>
              <a:rPr lang="en-US" dirty="0" err="1"/>
              <a:t>Pixabay</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326669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3147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1754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54164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58438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sagorna ylar vargen mot månen, men i verkligheten ylar vargarna för att kommunicera med medlemmarna i den egna flocken och med grannflockarna. Genom att yla kallar de till exempel flockmedlemmar till jakt samt förstärker samhörigheten inom flocken.</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34301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Vargen är ett kraftfullt hunddjur som lever i familjegrupper.</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19446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Vargen är ett mycket socialt djur som lever i familjegrupper. Familjegruppen består av hanen, honan (tiken) och deras avkomlingar i olika åldrar. Föräldraparet kallas också </a:t>
            </a:r>
            <a:r>
              <a:rPr lang="sv-FI" sz="1200" dirty="0" err="1">
                <a:solidFill>
                  <a:schemeClr val="tx1"/>
                </a:solidFill>
                <a:latin typeface="+mn-lt"/>
                <a:ea typeface="+mn-ea"/>
                <a:cs typeface="+mn-cs"/>
              </a:rPr>
              <a:t>alfapar</a:t>
            </a:r>
            <a:r>
              <a:rPr lang="sv-FI" sz="1200" dirty="0">
                <a:solidFill>
                  <a:schemeClr val="tx1"/>
                </a:solidFill>
                <a:latin typeface="+mn-lt"/>
                <a:ea typeface="+mn-ea"/>
                <a:cs typeface="+mn-cs"/>
              </a:rPr>
              <a:t>. Vargarna är lekfulla och mycket tillgivna varandra. Vargarna lever livslånga parförhållanden som vanligen bryts endast när det ena djuret dör.</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135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Ett vargrevir kan omfatta flera byar och även kommuner. </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134501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meddelar observationer, görs observationer mest i områden där människor rör sig. I Lappland görs få observationer bland annat på grund av att där bor få människor. Det går inte att dra direkta slutsatser om hur många vargar det lever i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21</a:t>
            </a:fld>
            <a:endParaRPr lang="en-FI"/>
          </a:p>
        </p:txBody>
      </p:sp>
    </p:spTree>
    <p:extLst>
      <p:ext uri="{BB962C8B-B14F-4D97-AF65-F5344CB8AC3E}">
        <p14:creationId xmlns:p14="http://schemas.microsoft.com/office/powerpoint/2010/main" val="202727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Vargen äter främst kött. En vargflock jagar effektivt klövdjur. Klövvilt som lever i Finland är bland annat älg, vitsvanshjort och ren. Vargarna äter också små däggdjur, fåglar och as som de hittar.</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Vargflockens jakt leds av föräldraparet, dvs. alfaparet. Om det ena föräldradjuret dör försvårar det jakten, och flocken kan till och med splittras.</a:t>
            </a:r>
          </a:p>
          <a:p>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22</a:t>
            </a:fld>
            <a:endParaRPr lang="en-FI"/>
          </a:p>
        </p:txBody>
      </p:sp>
    </p:spTree>
    <p:extLst>
      <p:ext uri="{BB962C8B-B14F-4D97-AF65-F5344CB8AC3E}">
        <p14:creationId xmlns:p14="http://schemas.microsoft.com/office/powerpoint/2010/main" val="7697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Länk</a:t>
            </a:r>
            <a:r>
              <a:rPr lang="fi-FI" dirty="0"/>
              <a:t>: https://youtu.be/p6XA7R5Q6vs</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193449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Länk</a:t>
            </a:r>
            <a:r>
              <a:rPr lang="fi-FI" dirty="0"/>
              <a:t> </a:t>
            </a:r>
            <a:r>
              <a:rPr lang="fi-FI" dirty="0" err="1"/>
              <a:t>på</a:t>
            </a:r>
            <a:r>
              <a:rPr lang="fi-FI" dirty="0"/>
              <a:t> videon: https://youtu.be/n0RdAD1qE6g.</a:t>
            </a:r>
          </a:p>
        </p:txBody>
      </p:sp>
      <p:sp>
        <p:nvSpPr>
          <p:cNvPr id="4" name="Dian numeron paikkamerkki 3"/>
          <p:cNvSpPr>
            <a:spLocks noGrp="1"/>
          </p:cNvSpPr>
          <p:nvPr>
            <p:ph type="sldNum" sz="quarter" idx="5"/>
          </p:nvPr>
        </p:nvSpPr>
        <p:spPr/>
        <p:txBody>
          <a:bodyPr/>
          <a:lstStyle/>
          <a:p>
            <a:fld id="{E30A6191-D554-CD40-8FB9-06F3B621137A}" type="slidenum">
              <a:rPr lang="en-FI" smtClean="0"/>
              <a:t>23</a:t>
            </a:fld>
            <a:endParaRPr lang="en-FI"/>
          </a:p>
        </p:txBody>
      </p:sp>
    </p:spTree>
    <p:extLst>
      <p:ext uri="{BB962C8B-B14F-4D97-AF65-F5344CB8AC3E}">
        <p14:creationId xmlns:p14="http://schemas.microsoft.com/office/powerpoint/2010/main" val="168866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24</a:t>
            </a:fld>
            <a:endParaRPr lang="en-FI"/>
          </a:p>
        </p:txBody>
      </p:sp>
    </p:spTree>
    <p:extLst>
      <p:ext uri="{BB962C8B-B14F-4D97-AF65-F5344CB8AC3E}">
        <p14:creationId xmlns:p14="http://schemas.microsoft.com/office/powerpoint/2010/main" val="343774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t>Videon finns på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25</a:t>
            </a:fld>
            <a:endParaRPr lang="en-FI"/>
          </a:p>
        </p:txBody>
      </p:sp>
    </p:spTree>
    <p:extLst>
      <p:ext uri="{BB962C8B-B14F-4D97-AF65-F5344CB8AC3E}">
        <p14:creationId xmlns:p14="http://schemas.microsoft.com/office/powerpoint/2010/main" val="387119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rapporterar observationer, görs observationer mest i områden där människor rör sig. I Lappland görs få observationer bland annat på grund av att där bor få människor. Det går inte att dra direkta slutsatser om hur många lodjur det lever i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28</a:t>
            </a:fld>
            <a:endParaRPr lang="en-FI"/>
          </a:p>
        </p:txBody>
      </p:sp>
    </p:spTree>
    <p:extLst>
      <p:ext uri="{BB962C8B-B14F-4D97-AF65-F5344CB8AC3E}">
        <p14:creationId xmlns:p14="http://schemas.microsoft.com/office/powerpoint/2010/main" val="17447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Lodjur äter bara kött. De viktigaste bytesdjuren är hardjur, som skogshare och fälthare, samt små hjortdjur, som vitsvanshjort och rådjur. Lon tar också skogshöns, främst tjäder och orre. På matsedeln står också andra små däggdjur, som räv, mårdhund, mård och olika smågnagare.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Lon föredrar färskt kött och jagar därför oftast all sin föda själv. Ett lodjur som jagar smyger upp till bytet och angriper det med ett blixtsnabbt språng.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29</a:t>
            </a:fld>
            <a:endParaRPr lang="en-FI"/>
          </a:p>
        </p:txBody>
      </p:sp>
    </p:spTree>
    <p:extLst>
      <p:ext uri="{BB962C8B-B14F-4D97-AF65-F5344CB8AC3E}">
        <p14:creationId xmlns:p14="http://schemas.microsoft.com/office/powerpoint/2010/main" val="2645477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30</a:t>
            </a:fld>
            <a:endParaRPr lang="en-FI"/>
          </a:p>
        </p:txBody>
      </p:sp>
    </p:spTree>
    <p:extLst>
      <p:ext uri="{BB962C8B-B14F-4D97-AF65-F5344CB8AC3E}">
        <p14:creationId xmlns:p14="http://schemas.microsoft.com/office/powerpoint/2010/main" val="4237574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31</a:t>
            </a:fld>
            <a:endParaRPr lang="en-FI"/>
          </a:p>
        </p:txBody>
      </p:sp>
    </p:spTree>
    <p:extLst>
      <p:ext uri="{BB962C8B-B14F-4D97-AF65-F5344CB8AC3E}">
        <p14:creationId xmlns:p14="http://schemas.microsoft.com/office/powerpoint/2010/main" val="47147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32</a:t>
            </a:fld>
            <a:endParaRPr lang="en-FI"/>
          </a:p>
        </p:txBody>
      </p:sp>
    </p:spTree>
    <p:extLst>
      <p:ext uri="{BB962C8B-B14F-4D97-AF65-F5344CB8AC3E}">
        <p14:creationId xmlns:p14="http://schemas.microsoft.com/office/powerpoint/2010/main" val="3612325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33</a:t>
            </a:fld>
            <a:endParaRPr lang="en-FI"/>
          </a:p>
        </p:txBody>
      </p:sp>
    </p:spTree>
    <p:extLst>
      <p:ext uri="{BB962C8B-B14F-4D97-AF65-F5344CB8AC3E}">
        <p14:creationId xmlns:p14="http://schemas.microsoft.com/office/powerpoint/2010/main" val="3036430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34</a:t>
            </a:fld>
            <a:endParaRPr lang="en-FI"/>
          </a:p>
        </p:txBody>
      </p:sp>
    </p:spTree>
    <p:extLst>
      <p:ext uri="{BB962C8B-B14F-4D97-AF65-F5344CB8AC3E}">
        <p14:creationId xmlns:p14="http://schemas.microsoft.com/office/powerpoint/2010/main" val="263464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t>Så här låter en morrande björn!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a:t>https://www.riistainfo.fi/videot/karhun-aanta-2/   </a:t>
            </a:r>
          </a:p>
          <a:p>
            <a:endParaRPr lang="fi-FI" dirty="0"/>
          </a:p>
          <a:p>
            <a:r>
              <a:rPr lang="sv-FI" sz="1200">
                <a:solidFill>
                  <a:schemeClr val="tx1"/>
                </a:solidFill>
                <a:latin typeface="+mn-lt"/>
                <a:ea typeface="+mn-ea"/>
                <a:cs typeface="+mn-cs"/>
              </a:rPr>
              <a:t>Björnen är Finlands nationaldjur och det största av våra rovdjur. Trots sin storlek är den mycket vig och snabb. Den klättrar lätt upp i träd och springer mycket snabbare än människan.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26937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Järven är ett mårddjur.</a:t>
            </a:r>
          </a:p>
        </p:txBody>
      </p:sp>
      <p:sp>
        <p:nvSpPr>
          <p:cNvPr id="4" name="Dian numeron paikkamerkki 3"/>
          <p:cNvSpPr>
            <a:spLocks noGrp="1"/>
          </p:cNvSpPr>
          <p:nvPr>
            <p:ph type="sldNum" sz="quarter" idx="5"/>
          </p:nvPr>
        </p:nvSpPr>
        <p:spPr/>
        <p:txBody>
          <a:bodyPr/>
          <a:lstStyle/>
          <a:p>
            <a:fld id="{E30A6191-D554-CD40-8FB9-06F3B621137A}" type="slidenum">
              <a:rPr lang="en-FI" smtClean="0"/>
              <a:t>36</a:t>
            </a:fld>
            <a:endParaRPr lang="en-FI"/>
          </a:p>
        </p:txBody>
      </p:sp>
    </p:spTree>
    <p:extLst>
      <p:ext uri="{BB962C8B-B14F-4D97-AF65-F5344CB8AC3E}">
        <p14:creationId xmlns:p14="http://schemas.microsoft.com/office/powerpoint/2010/main" val="4149759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Järvarna håller sig för sig själv på mycket stora hemområden och försöker undvika att komma i kontakt med varandra. Den markerar hemområdet med urin, avföring och sekret från analkörtlarna för att andra järvar ska hålla sig borta.</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Järvar parar sig normalt i maj–juni, men ungarna föds först i februari-mars följande år. Den egentliga dräktigheten varar 40–50 dygn. Det kallas försenad fosterutveckling. Järven har oftast 1–3 valpar som tillbringar den första månaden i lyan. Valparna lämnar honan senast när de är ett år gamla och vandrar oftast till nya hemområden.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37</a:t>
            </a:fld>
            <a:endParaRPr lang="en-FI"/>
          </a:p>
        </p:txBody>
      </p:sp>
    </p:spTree>
    <p:extLst>
      <p:ext uri="{BB962C8B-B14F-4D97-AF65-F5344CB8AC3E}">
        <p14:creationId xmlns:p14="http://schemas.microsoft.com/office/powerpoint/2010/main" val="326648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rapporterar observationer, görs observationer mest i områden där människor rör sig. I Lappland görs få observationer bland annat på grund av att där bor få människor. Det går inte att dra direkta slutsatser om hur många järvar det lever i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39</a:t>
            </a:fld>
            <a:endParaRPr lang="en-FI"/>
          </a:p>
        </p:txBody>
      </p:sp>
    </p:spTree>
    <p:extLst>
      <p:ext uri="{BB962C8B-B14F-4D97-AF65-F5344CB8AC3E}">
        <p14:creationId xmlns:p14="http://schemas.microsoft.com/office/powerpoint/2010/main" val="520772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Järven har rykte om att vara en asätare, men den är också en förvånansvärt effektiv jägare. I renskötselområdet tar den främst renar och i andra områden bland annat rådjur, skogshare, fälthare samt andra små däggdjur och fåglar. </a:t>
            </a: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p>
        </p:txBody>
      </p:sp>
      <p:sp>
        <p:nvSpPr>
          <p:cNvPr id="4" name="Dian numeron paikkamerkki 3"/>
          <p:cNvSpPr>
            <a:spLocks noGrp="1"/>
          </p:cNvSpPr>
          <p:nvPr>
            <p:ph type="sldNum" sz="quarter" idx="5"/>
          </p:nvPr>
        </p:nvSpPr>
        <p:spPr/>
        <p:txBody>
          <a:bodyPr/>
          <a:lstStyle/>
          <a:p>
            <a:fld id="{E30A6191-D554-CD40-8FB9-06F3B621137A}" type="slidenum">
              <a:rPr lang="en-FI" smtClean="0"/>
              <a:t>40</a:t>
            </a:fld>
            <a:endParaRPr lang="en-FI"/>
          </a:p>
        </p:txBody>
      </p:sp>
    </p:spTree>
    <p:extLst>
      <p:ext uri="{BB962C8B-B14F-4D97-AF65-F5344CB8AC3E}">
        <p14:creationId xmlns:p14="http://schemas.microsoft.com/office/powerpoint/2010/main" val="522635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41</a:t>
            </a:fld>
            <a:endParaRPr lang="en-FI"/>
          </a:p>
        </p:txBody>
      </p:sp>
    </p:spTree>
    <p:extLst>
      <p:ext uri="{BB962C8B-B14F-4D97-AF65-F5344CB8AC3E}">
        <p14:creationId xmlns:p14="http://schemas.microsoft.com/office/powerpoint/2010/main" val="1230052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42</a:t>
            </a:fld>
            <a:endParaRPr lang="en-FI"/>
          </a:p>
        </p:txBody>
      </p:sp>
    </p:spTree>
    <p:extLst>
      <p:ext uri="{BB962C8B-B14F-4D97-AF65-F5344CB8AC3E}">
        <p14:creationId xmlns:p14="http://schemas.microsoft.com/office/powerpoint/2010/main" val="348605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43</a:t>
            </a:fld>
            <a:endParaRPr lang="en-FI"/>
          </a:p>
        </p:txBody>
      </p:sp>
    </p:spTree>
    <p:extLst>
      <p:ext uri="{BB962C8B-B14F-4D97-AF65-F5344CB8AC3E}">
        <p14:creationId xmlns:p14="http://schemas.microsoft.com/office/powerpoint/2010/main" val="1795241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44</a:t>
            </a:fld>
            <a:endParaRPr lang="en-FI"/>
          </a:p>
        </p:txBody>
      </p:sp>
    </p:spTree>
    <p:extLst>
      <p:ext uri="{BB962C8B-B14F-4D97-AF65-F5344CB8AC3E}">
        <p14:creationId xmlns:p14="http://schemas.microsoft.com/office/powerpoint/2010/main" val="16161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Vuxna björnar har inga naturliga fiender och de kan bli upp till 20–30 år gamla. Främmande hanbjörnar kan vara farliga för små björnungar, eftersom vuxna hannar kan ta död på ungar som inte är deras egna.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har mycket god hörsel och gott luktsinne. Den är nyfiken men går i allmänhet undan för människan. Oftast har människan ingen aning om mötet med en björn! Björnen rör sig i regel i skymningen och nattetid.</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19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Hur stor björnen är beror på dess ålder: det tar ungefär 5 år för den att växa till full storlek.</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rapporterar observationer, görs observationer mest i områden där människor rör sig. I Lappland görs få observationer bland annat på grund av att där bor få människor. Antalet björnobservationer påverkas också av att björnarna sover sig igenom vintern och därför brukar man sällan se björnspår i snön. Det går inte att dra direkta slutsatser om hur många björnar det lever i Finland.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86169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Björnen är en allätare, och över hälften av björnens föda består faktiskt av annat än kött. På den huvudsakligen vegetabiliska matsedeln står bär, spannmål, fisk, insekter och fåglar. Särskilt på våren och hösten jagar den också klövdjur, men den besöker också kadaver som andra rovdjur har dödat.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sz="1200" dirty="0"/>
          </a:p>
          <a:p>
            <a:r>
              <a:rPr lang="fi-FI" sz="1200" dirty="0"/>
              <a:t>Alt: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9331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035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4967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n0RdAD1qE6g?feature=oembed"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ideo" Target="https://www.youtube.com/embed/7TPp7I6b8vA?feature=oembed" TargetMode="Externa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7TPp7I6b8vA?feature=oembed" TargetMode="Externa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6XA7R5Q6vs?feature=oembed" TargetMode="Externa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den av lo, järv, björn och varg">
            <a:extLst>
              <a:ext uri="{FF2B5EF4-FFF2-40B4-BE49-F238E27FC236}">
                <a16:creationId xmlns:a16="http://schemas.microsoft.com/office/drawing/2014/main" id="{EFD28D53-632F-6540-85C4-7AF5F9F222CF}"/>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De stora rovdjuren i Finland</a:t>
            </a:r>
          </a:p>
        </p:txBody>
      </p:sp>
      <p:pic>
        <p:nvPicPr>
          <p:cNvPr id="10" name="Kuva 9">
            <a:extLst>
              <a:ext uri="{FF2B5EF4-FFF2-40B4-BE49-F238E27FC236}">
                <a16:creationId xmlns:a16="http://schemas.microsoft.com/office/drawing/2014/main" id="{C7AF45FC-CF5A-41DB-B957-1066B5EFEE0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sommar</a:t>
            </a:r>
            <a:endParaRPr lang="fi-FI" dirty="0"/>
          </a:p>
        </p:txBody>
      </p:sp>
      <p:pic>
        <p:nvPicPr>
          <p:cNvPr id="10" name="Kuvan paikkamerkki 9" descr="En lummig skog i början av sommaren. En fjoling, det vill säga en över ett år gammal björnunge, har lämnat björnhonan och rör sig ensam. Längre bort syns en stor hanbjörn och en något mindre björnhona sida vid sida.">
            <a:extLst>
              <a:ext uri="{FF2B5EF4-FFF2-40B4-BE49-F238E27FC236}">
                <a16:creationId xmlns:a16="http://schemas.microsoft.com/office/drawing/2014/main" id="{727AE60A-4891-4728-A574-D70178718C0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089705"/>
            <a:ext cx="9173028" cy="5449207"/>
          </a:xfrm>
        </p:spPr>
      </p:pic>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Björnens brunstperiod infaller i början av sommaren. Då parar sig hanen och honan.</a:t>
            </a:r>
            <a:endParaRPr lang="fi-FI" dirty="0"/>
          </a:p>
          <a:p>
            <a:pPr lvl="0"/>
            <a:r>
              <a:rPr lang="sv-FI" dirty="0"/>
              <a:t>Den något över ett år gamla björnungen har lämnat björnhonan och ska lära sig att leva på egen hand. Sådana björnungar kallas </a:t>
            </a:r>
            <a:r>
              <a:rPr lang="sv-FI" dirty="0" err="1"/>
              <a:t>fjolingar</a:t>
            </a:r>
            <a:r>
              <a:rPr lang="sv-FI" dirty="0"/>
              <a: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8" name="Footer Placeholder 5">
            <a:extLst>
              <a:ext uri="{FF2B5EF4-FFF2-40B4-BE49-F238E27FC236}">
                <a16:creationId xmlns:a16="http://schemas.microsoft.com/office/drawing/2014/main" id="{CFED1F8E-E1CC-499E-9462-37FCD28913A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974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höst</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Jakttiden för björn infaller i början av hösten. Björnhona med ungar är fredade, det vill säga att de inte får jagas. </a:t>
            </a:r>
            <a:endParaRPr lang="fi-FI" dirty="0"/>
          </a:p>
          <a:p>
            <a:pPr lvl="0"/>
            <a:r>
              <a:rPr lang="sv-FI" dirty="0"/>
              <a:t>På hösten börjar björnarna förbereda sig för att gå i ide. Björnen sover genom vintern utan att äta eller dricka. Därför måste den bygga upp energireserverna för det.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pic>
        <p:nvPicPr>
          <p:cNvPr id="9" name="Kuvan paikkamerkki 8" descr="Skogslandskap i höstfärger. På bilden skäller en hund på en fullvuxen björn. Längre bort sitter en annan björn på en lingontuva och äter bär.">
            <a:extLst>
              <a:ext uri="{FF2B5EF4-FFF2-40B4-BE49-F238E27FC236}">
                <a16:creationId xmlns:a16="http://schemas.microsoft.com/office/drawing/2014/main" id="{F59E7F6D-9DE9-467E-838E-ECF21659FE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21596" y="1213575"/>
            <a:ext cx="8086521" cy="5276246"/>
          </a:xfrm>
        </p:spPr>
      </p:pic>
      <p:sp>
        <p:nvSpPr>
          <p:cNvPr id="8" name="Footer Placeholder 5">
            <a:extLst>
              <a:ext uri="{FF2B5EF4-FFF2-40B4-BE49-F238E27FC236}">
                <a16:creationId xmlns:a16="http://schemas.microsoft.com/office/drawing/2014/main" id="{A980593A-6ABD-4EC3-B6AE-39A63F94833F}"/>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4598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vinter</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Björnen sover sig igenom vintern, från senhösten till våren. Under vintern föder björnhonan sina ungar i idet.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pic>
        <p:nvPicPr>
          <p:cNvPr id="10" name="Kuvan paikkamerkki 9" descr="Genomskärning av björnens ide som omges av skogen i vinterskrud. I idet sover en björn med två små ungar.">
            <a:extLst>
              <a:ext uri="{FF2B5EF4-FFF2-40B4-BE49-F238E27FC236}">
                <a16:creationId xmlns:a16="http://schemas.microsoft.com/office/drawing/2014/main" id="{C88C0052-070B-4FEF-99E6-2EF4E119D04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52235" y="1217812"/>
            <a:ext cx="8025244" cy="5390806"/>
          </a:xfrm>
        </p:spPr>
      </p:pic>
      <p:sp>
        <p:nvSpPr>
          <p:cNvPr id="8" name="Footer Placeholder 5">
            <a:extLst>
              <a:ext uri="{FF2B5EF4-FFF2-40B4-BE49-F238E27FC236}">
                <a16:creationId xmlns:a16="http://schemas.microsoft.com/office/drawing/2014/main" id="{10C97AA3-B1A4-4A7E-B7E6-FD1AB232EDDD}"/>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39072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vår</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På våren vaknar björnen från sin vinterdvala. Den har inte ätit på hela vintern och är vrålhungrig. Björnen kan ta till exempel en älg som är svag efter vintern. </a:t>
            </a:r>
            <a:endParaRPr lang="fi-FI" dirty="0"/>
          </a:p>
          <a:p>
            <a:pPr lvl="0"/>
            <a:r>
              <a:rPr lang="sv-FI" dirty="0"/>
              <a:t>Ungarna som fötts i idet följer björnhonan tills de är över ett år gamla. </a:t>
            </a:r>
            <a:endParaRPr lang="fi-FI" dirty="0"/>
          </a:p>
          <a:p>
            <a:pPr lvl="0"/>
            <a:r>
              <a:rPr lang="sv-FI" dirty="0"/>
              <a:t>Björnen varken kissar eller har avföring i idet. Därför bildas i tarmen en ”propp”, som kommer ut snart efter att björnen vaknat.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pic>
        <p:nvPicPr>
          <p:cNvPr id="9" name="Kuvan paikkamerkki 8" descr="I bakgrunden syns ett tomt ide. En björnhona med två ungar rör sig i den vårliga naturen. På bilden syns ett älgkadaver och vid sidan om en ”propp”, det vill säga björnens första avföring då den kommer ut från idet. ">
            <a:extLst>
              <a:ext uri="{FF2B5EF4-FFF2-40B4-BE49-F238E27FC236}">
                <a16:creationId xmlns:a16="http://schemas.microsoft.com/office/drawing/2014/main" id="{872CF7CF-13E3-4357-AF30-FEE34D7D1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0173" y="1088573"/>
            <a:ext cx="7910270" cy="5510706"/>
          </a:xfrm>
        </p:spPr>
      </p:pic>
      <p:sp>
        <p:nvSpPr>
          <p:cNvPr id="8" name="Footer Placeholder 5">
            <a:extLst>
              <a:ext uri="{FF2B5EF4-FFF2-40B4-BE49-F238E27FC236}">
                <a16:creationId xmlns:a16="http://schemas.microsoft.com/office/drawing/2014/main" id="{E6554BED-9F32-44AB-94CA-D9BD65752476}"/>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67258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375D8-9DF9-4F73-81D9-1B1E63DE343C}"/>
              </a:ext>
            </a:extLst>
          </p:cNvPr>
          <p:cNvSpPr>
            <a:spLocks noGrp="1"/>
          </p:cNvSpPr>
          <p:nvPr>
            <p:ph type="title"/>
          </p:nvPr>
        </p:nvSpPr>
        <p:spPr/>
        <p:txBody>
          <a:bodyPr>
            <a:normAutofit/>
          </a:bodyPr>
          <a:lstStyle/>
          <a:p>
            <a:r>
              <a:rPr lang="sv-FI" sz="4800"/>
              <a:t>Kan du gissa vilket djur som låter?</a:t>
            </a:r>
          </a:p>
        </p:txBody>
      </p:sp>
      <p:pic>
        <p:nvPicPr>
          <p:cNvPr id="3" name="Online-media 2" title="En ylande varg fångad på bild på viltkamera">
            <a:hlinkClick r:id="" action="ppaction://media"/>
            <a:extLst>
              <a:ext uri="{FF2B5EF4-FFF2-40B4-BE49-F238E27FC236}">
                <a16:creationId xmlns:a16="http://schemas.microsoft.com/office/drawing/2014/main" id="{B991403B-8F39-4D9B-AD79-0807227D2F89}"/>
              </a:ext>
            </a:extLst>
          </p:cNvPr>
          <p:cNvPicPr>
            <a:picLocks noRot="1" noChangeAspect="1"/>
          </p:cNvPicPr>
          <p:nvPr>
            <a:videoFile r:link="rId1"/>
          </p:nvPr>
        </p:nvPicPr>
        <p:blipFill>
          <a:blip r:embed="rId4"/>
          <a:stretch>
            <a:fillRect/>
          </a:stretch>
        </p:blipFill>
        <p:spPr>
          <a:xfrm>
            <a:off x="6063207" y="2562727"/>
            <a:ext cx="80919" cy="45719"/>
          </a:xfrm>
          <a:prstGeom prst="rect">
            <a:avLst/>
          </a:prstGeom>
        </p:spPr>
      </p:pic>
      <p:sp>
        <p:nvSpPr>
          <p:cNvPr id="4" name="Footer Placeholder 5">
            <a:extLst>
              <a:ext uri="{FF2B5EF4-FFF2-40B4-BE49-F238E27FC236}">
                <a16:creationId xmlns:a16="http://schemas.microsoft.com/office/drawing/2014/main" id="{042AFB87-136D-4AEF-9399-31D71D57B90C}"/>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5" name="Slide Number Placeholder 6">
            <a:extLst>
              <a:ext uri="{FF2B5EF4-FFF2-40B4-BE49-F238E27FC236}">
                <a16:creationId xmlns:a16="http://schemas.microsoft.com/office/drawing/2014/main" id="{22AB5F10-F855-4293-A927-71A4A4850C6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14</a:t>
            </a:fld>
            <a:endParaRPr lang="en-FI" sz="1000">
              <a:solidFill>
                <a:schemeClr val="bg1"/>
              </a:solidFill>
            </a:endParaRPr>
          </a:p>
        </p:txBody>
      </p:sp>
    </p:spTree>
    <p:extLst>
      <p:ext uri="{BB962C8B-B14F-4D97-AF65-F5344CB8AC3E}">
        <p14:creationId xmlns:p14="http://schemas.microsoft.com/office/powerpoint/2010/main" val="41863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8E79BE20-40BC-4166-81A8-E47C27CD5B33}"/>
              </a:ext>
            </a:extLst>
          </p:cNvPr>
          <p:cNvSpPr txBox="1">
            <a:spLocks noGrp="1"/>
          </p:cNvSpPr>
          <p:nvPr>
            <p:ph type="title" idx="4294967295"/>
          </p:nvPr>
        </p:nvSpPr>
        <p:spPr>
          <a:xfrm>
            <a:off x="838200" y="365125"/>
            <a:ext cx="10515600" cy="8484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0" kern="1200">
                <a:solidFill>
                  <a:schemeClr val="bg1"/>
                </a:solidFill>
                <a:latin typeface="Rockwell" panose="020606030202050204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0"/>
                <a:ea typeface="+mj-ea"/>
                <a:cs typeface="+mj-cs"/>
              </a:rPr>
              <a:t>Det är ju vargen!</a:t>
            </a:r>
          </a:p>
        </p:txBody>
      </p:sp>
      <p:pic>
        <p:nvPicPr>
          <p:cNvPr id="4" name="Online-media 2" title="En ylande varg fångad på bild på viltkamera">
            <a:hlinkClick r:id="" action="ppaction://media"/>
            <a:extLst>
              <a:ext uri="{FF2B5EF4-FFF2-40B4-BE49-F238E27FC236}">
                <a16:creationId xmlns:a16="http://schemas.microsoft.com/office/drawing/2014/main" id="{9181AE3D-1E6B-4C12-9386-F349C0B67733}"/>
              </a:ext>
            </a:extLst>
          </p:cNvPr>
          <p:cNvPicPr>
            <a:picLocks noRot="1" noChangeAspect="1"/>
          </p:cNvPicPr>
          <p:nvPr>
            <a:videoFile r:link="rId1"/>
          </p:nvPr>
        </p:nvPicPr>
        <p:blipFill>
          <a:blip r:embed="rId4"/>
          <a:stretch>
            <a:fillRect/>
          </a:stretch>
        </p:blipFill>
        <p:spPr>
          <a:xfrm>
            <a:off x="2189393" y="1218599"/>
            <a:ext cx="7813214" cy="4414443"/>
          </a:xfrm>
          <a:prstGeom prst="rect">
            <a:avLst/>
          </a:prstGeom>
        </p:spPr>
      </p:pic>
      <p:sp>
        <p:nvSpPr>
          <p:cNvPr id="6" name="Sisällön paikkamerkki 3">
            <a:extLst>
              <a:ext uri="{FF2B5EF4-FFF2-40B4-BE49-F238E27FC236}">
                <a16:creationId xmlns:a16="http://schemas.microsoft.com/office/drawing/2014/main" id="{BB93D475-3B77-45D2-8B9A-6E7669D00722}"/>
              </a:ext>
            </a:extLst>
          </p:cNvPr>
          <p:cNvSpPr txBox="1">
            <a:spLocks/>
          </p:cNvSpPr>
          <p:nvPr/>
        </p:nvSpPr>
        <p:spPr>
          <a:xfrm>
            <a:off x="8223786" y="5685401"/>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Naturresursinstitutet</a:t>
            </a:r>
          </a:p>
        </p:txBody>
      </p:sp>
      <p:sp>
        <p:nvSpPr>
          <p:cNvPr id="5" name="Footer Placeholder 5">
            <a:extLst>
              <a:ext uri="{FF2B5EF4-FFF2-40B4-BE49-F238E27FC236}">
                <a16:creationId xmlns:a16="http://schemas.microsoft.com/office/drawing/2014/main" id="{4013DD32-E03F-4FA2-9D0B-406FE5A0968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7" name="Slide Number Placeholder 6">
            <a:extLst>
              <a:ext uri="{FF2B5EF4-FFF2-40B4-BE49-F238E27FC236}">
                <a16:creationId xmlns:a16="http://schemas.microsoft.com/office/drawing/2014/main" id="{94DB2297-C529-48A9-9E1A-7B25B4662AA8}"/>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15</a:t>
            </a:fld>
            <a:endParaRPr lang="en-FI" sz="1000">
              <a:solidFill>
                <a:schemeClr val="bg1"/>
              </a:solidFill>
            </a:endParaRPr>
          </a:p>
        </p:txBody>
      </p:sp>
    </p:spTree>
    <p:extLst>
      <p:ext uri="{BB962C8B-B14F-4D97-AF65-F5344CB8AC3E}">
        <p14:creationId xmlns:p14="http://schemas.microsoft.com/office/powerpoint/2010/main" val="3513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Vargen ylar</a:t>
            </a:r>
          </a:p>
        </p:txBody>
      </p:sp>
      <p:pic>
        <p:nvPicPr>
          <p:cNvPr id="6" name="Kuvan paikkamerkki 5" descr="Vargen ylar">
            <a:extLst>
              <a:ext uri="{FF2B5EF4-FFF2-40B4-BE49-F238E27FC236}">
                <a16:creationId xmlns:a16="http://schemas.microsoft.com/office/drawing/2014/main" id="{A927B2C7-B600-4A4A-9A74-4632359EBB35}"/>
              </a:ext>
            </a:extLst>
          </p:cNvPr>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Pixabay</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sv-FI" sz="2400" b="1" dirty="0"/>
              <a:t>Vargarna ylar för att hålla kontakt.</a:t>
            </a:r>
          </a:p>
          <a:p>
            <a:r>
              <a:rPr lang="sv-FI" sz="2400" dirty="0"/>
              <a:t>Vargen ylar för att kalla samman de andra djuren i flocken. Vargarna ylar till exempel när de beger sig ut för att jaga.</a:t>
            </a:r>
          </a:p>
          <a:p>
            <a:r>
              <a:rPr lang="sv-FI" sz="2400" dirty="0"/>
              <a:t>Genom att yla varnar de också andra vargar för att komma in på deras revir.</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16</a:t>
            </a:fld>
            <a:endParaRPr lang="en-FI" sz="1000">
              <a:solidFill>
                <a:srgbClr val="B2CDE5"/>
              </a:solidFill>
            </a:endParaRPr>
          </a:p>
        </p:txBody>
      </p:sp>
    </p:spTree>
    <p:extLst>
      <p:ext uri="{BB962C8B-B14F-4D97-AF65-F5344CB8AC3E}">
        <p14:creationId xmlns:p14="http://schemas.microsoft.com/office/powerpoint/2010/main" val="200706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Vargen är ett stort hunddjur</a:t>
            </a:r>
          </a:p>
        </p:txBody>
      </p:sp>
      <p:pic>
        <p:nvPicPr>
          <p:cNvPr id="12" name="Kuvan paikkamerkki 11" descr="Varg">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7315" y="1213574"/>
            <a:ext cx="9174686" cy="4737283"/>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a:xfrm>
            <a:off x="292015" y="1213575"/>
            <a:ext cx="2725300" cy="5010580"/>
          </a:xfrm>
        </p:spPr>
        <p:txBody>
          <a:bodyPr>
            <a:normAutofit fontScale="92500"/>
          </a:bodyPr>
          <a:lstStyle/>
          <a:p>
            <a:r>
              <a:rPr lang="sv-FI" sz="2400" b="1" dirty="0"/>
              <a:t>Vargen och hunden är nära släkt, eftersom de härstammar från gemensamma förfäder, och de klassificeras som en art (hunden som underarten </a:t>
            </a:r>
            <a:r>
              <a:rPr lang="sv-FI" sz="2400" b="1" i="1" dirty="0" err="1"/>
              <a:t>familiaris</a:t>
            </a:r>
            <a:r>
              <a:rPr lang="sv-FI" sz="2400" b="1" dirty="0"/>
              <a:t>).</a:t>
            </a:r>
          </a:p>
          <a:p>
            <a:r>
              <a:rPr lang="sv-FI" sz="2400" dirty="0"/>
              <a:t>Ibland kan det, i synnerhet vid en hastig anblick, vara svårt att skilja mellan vissa hundraser och vargen.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58455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a:solidFill>
                <a:srgbClr val="B2CDE5"/>
              </a:solidFill>
            </a:endParaRPr>
          </a:p>
        </p:txBody>
      </p:sp>
    </p:spTree>
    <p:extLst>
      <p:ext uri="{BB962C8B-B14F-4D97-AF65-F5344CB8AC3E}">
        <p14:creationId xmlns:p14="http://schemas.microsoft.com/office/powerpoint/2010/main" val="33944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Vargen lever i familjegrupper</a:t>
            </a:r>
          </a:p>
        </p:txBody>
      </p:sp>
      <p:pic>
        <p:nvPicPr>
          <p:cNvPr id="12" name="Kuvan paikkamerkki 11" descr="Vargflock">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fontScale="92500"/>
          </a:bodyPr>
          <a:lstStyle/>
          <a:p>
            <a:r>
              <a:rPr lang="sv-FI" sz="2400" b="1" dirty="0"/>
              <a:t>Vargen är ett socialt djur. Familjegruppen består av en hane, en hona och deras avkomlingar.</a:t>
            </a:r>
          </a:p>
          <a:p>
            <a:r>
              <a:rPr lang="sv-FI" sz="2400" dirty="0"/>
              <a:t>Vargarna är lekfulla och mycket tillgivna varandra.</a:t>
            </a:r>
          </a:p>
          <a:p>
            <a:r>
              <a:rPr lang="sv-FI" sz="2400" dirty="0"/>
              <a:t>Vargarna lever livslånga parförhållanden som vanligen bryts endast när det ena djuret dör.</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Seppo Ronkainen/Naturresursinstitutet</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93518" cy="451181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a:solidFill>
                <a:srgbClr val="B2CDE5"/>
              </a:solidFill>
            </a:endParaRPr>
          </a:p>
        </p:txBody>
      </p:sp>
    </p:spTree>
    <p:extLst>
      <p:ext uri="{BB962C8B-B14F-4D97-AF65-F5344CB8AC3E}">
        <p14:creationId xmlns:p14="http://schemas.microsoft.com/office/powerpoint/2010/main" val="82970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n paikkamerkki 11" descr="Vargflock">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2893928" y="1213574"/>
            <a:ext cx="9286596" cy="4737963"/>
          </a:xfrm>
          <a:prstGeom prst="rect">
            <a:avLst/>
          </a:prstGeom>
        </p:spPr>
      </p:pic>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Ett vargpar etablerar revir</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sv-FI" sz="2400" b="1"/>
              <a:t>Vargparet etablerar ett revir för sig och sin avkomma.</a:t>
            </a:r>
          </a:p>
          <a:p>
            <a:r>
              <a:rPr lang="sv-FI" sz="2400"/>
              <a:t>Vargarna hävdar revir mot andra vargar och till exempel hundar.</a:t>
            </a:r>
          </a:p>
          <a:p>
            <a:r>
              <a:rPr lang="sv-FI" sz="2400"/>
              <a:t>Reviren kan vara av mycket varierande storlek. I Finland är ytan på ett vargrevir i genomsnitt 1 200 km²</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a:solidFill>
                <a:srgbClr val="B2CDE5"/>
              </a:solidFill>
            </a:endParaRPr>
          </a:p>
        </p:txBody>
      </p:sp>
    </p:spTree>
    <p:extLst>
      <p:ext uri="{BB962C8B-B14F-4D97-AF65-F5344CB8AC3E}">
        <p14:creationId xmlns:p14="http://schemas.microsoft.com/office/powerpoint/2010/main" val="387421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I Finland lever fyra stora rovdjur.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Vet du vilka de är?</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n paikkamerkki 14">
            <a:extLst>
              <a:ext uri="{FF2B5EF4-FFF2-40B4-BE49-F238E27FC236}">
                <a16:creationId xmlns:a16="http://schemas.microsoft.com/office/drawing/2014/main" id="{F7A6CAAB-073A-450F-9780-5BB2A3E29F82}"/>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0" y="-1"/>
            <a:ext cx="12192000" cy="6913129"/>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0" y="428428"/>
            <a:ext cx="12192000" cy="723446"/>
          </a:xfrm>
        </p:spPr>
        <p:txBody>
          <a:bodyPr/>
          <a:lstStyle/>
          <a:p>
            <a:r>
              <a:rPr lang="sv-FI" dirty="0">
                <a:solidFill>
                  <a:schemeClr val="bg1"/>
                </a:solidFill>
                <a:highlight>
                  <a:srgbClr val="37546D"/>
                </a:highlight>
              </a:rPr>
              <a:t>Kännetecken för vargen</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Niko Pekonen/Vastavalo</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5" y="1447027"/>
            <a:ext cx="3476640" cy="499111"/>
          </a:xfrm>
        </p:spPr>
        <p:txBody>
          <a:bodyPr>
            <a:noAutofit/>
          </a:bodyPr>
          <a:lstStyle/>
          <a:p>
            <a:pPr algn="ctr"/>
            <a:r>
              <a:rPr lang="sv-FI" sz="3200" b="1" dirty="0">
                <a:solidFill>
                  <a:schemeClr val="bg1"/>
                </a:solidFill>
                <a:highlight>
                  <a:srgbClr val="37546D"/>
                </a:highlight>
              </a:rPr>
              <a:t>Varierande färg på pälsen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20</a:t>
            </a:fld>
            <a:endParaRPr lang="en-FI" sz="100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35261" y="3810599"/>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Lång nos med utmärkt luktsinne</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509579" y="2876338"/>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Uppstående öron</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21274614">
            <a:off x="383084" y="552270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Rak svans</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1082213">
            <a:off x="2835116" y="4968725"/>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varg väger 20—50 kg</a:t>
            </a:r>
          </a:p>
        </p:txBody>
      </p:sp>
    </p:spTree>
    <p:extLst>
      <p:ext uri="{BB962C8B-B14F-4D97-AF65-F5344CB8AC3E}">
        <p14:creationId xmlns:p14="http://schemas.microsoft.com/office/powerpoint/2010/main" val="16491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vargar?</a:t>
            </a:r>
          </a:p>
        </p:txBody>
      </p:sp>
      <p:pic>
        <p:nvPicPr>
          <p:cNvPr id="11" name="Kuva 10" descr="Vargspår i snön">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61985" y="0"/>
            <a:ext cx="4630015" cy="6858000"/>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dirty="0"/>
              <a:t>Enligt beståndsberäkningen år 2020 finns det 226–271 vargar i Finland.</a:t>
            </a:r>
          </a:p>
          <a:p>
            <a:r>
              <a:rPr lang="sv-FI" sz="2400" dirty="0"/>
              <a:t>Kartan beskriver </a:t>
            </a:r>
            <a:r>
              <a:rPr lang="sv-FI" sz="2400" b="1" dirty="0"/>
              <a:t>observationer</a:t>
            </a:r>
            <a:r>
              <a:rPr lang="sv-FI" sz="2400" dirty="0"/>
              <a:t> av vargar år 2020.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15" name="Kuva 14" descr="En bild som visar karta ">
            <a:extLst>
              <a:ext uri="{FF2B5EF4-FFF2-40B4-BE49-F238E27FC236}">
                <a16:creationId xmlns:a16="http://schemas.microsoft.com/office/drawing/2014/main" id="{DD9F09D7-EF50-4BC7-A2BE-8E4E39E2C1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0104" y="870857"/>
            <a:ext cx="3755453"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7962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ekstiruutu 2">
            <a:extLst>
              <a:ext uri="{FF2B5EF4-FFF2-40B4-BE49-F238E27FC236}">
                <a16:creationId xmlns:a16="http://schemas.microsoft.com/office/drawing/2014/main" id="{DE83F33C-3FD8-43B0-A8CE-E5D8D292207D}"/>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2" name="Tekstiruutu 11">
            <a:extLst>
              <a:ext uri="{FF2B5EF4-FFF2-40B4-BE49-F238E27FC236}">
                <a16:creationId xmlns:a16="http://schemas.microsoft.com/office/drawing/2014/main" id="{F0EB9BBD-84B2-4394-A90C-66315789F545}"/>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395039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Vargen äter främst kött</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a:bodyPr>
          <a:lstStyle/>
          <a:p>
            <a:r>
              <a:rPr lang="sv-SE" sz="2400" dirty="0"/>
              <a:t>En vargflock jagar effektivt klövdjur. </a:t>
            </a:r>
            <a:r>
              <a:rPr lang="sv-FI" sz="2400" dirty="0"/>
              <a:t>Klövvilt som lever i Finland är bland annat älg, vitsvanshjort och ren.</a:t>
            </a:r>
          </a:p>
          <a:p>
            <a:r>
              <a:rPr lang="sv-SE" sz="2400" dirty="0"/>
              <a:t>Vargflockens jakt leds av föräldraparet, dvs. alfaparet. </a:t>
            </a:r>
            <a:endParaRPr lang="fi-FI" sz="2400" dirty="0"/>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22</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43865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EB002C9-881D-4DFA-B62D-982467445A8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4" name="Kuva 3" descr="Vargen är en köttätare. Vargens kost varierar beroende på i vilken del av landet den lever.&#10;Vargens matsedel består av&#10;90—95 % hjortdjur, som älg, vitsvanshjort, rådjur, ren och skogsren&#10;resten är små däggdjur, som skogshare, fälthare och bäver">
            <a:extLst>
              <a:ext uri="{FF2B5EF4-FFF2-40B4-BE49-F238E27FC236}">
                <a16:creationId xmlns:a16="http://schemas.microsoft.com/office/drawing/2014/main" id="{1C97BB2D-47B9-44B3-B83B-4BA30C33B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2677" y="49018"/>
            <a:ext cx="6958002" cy="6808982"/>
          </a:xfrm>
          <a:prstGeom prst="rect">
            <a:avLst/>
          </a:prstGeom>
        </p:spPr>
      </p:pic>
    </p:spTree>
    <p:extLst>
      <p:ext uri="{BB962C8B-B14F-4D97-AF65-F5344CB8AC3E}">
        <p14:creationId xmlns:p14="http://schemas.microsoft.com/office/powerpoint/2010/main" val="118141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Vargens år (De stora rovdjuren på spåret skolmaterialet)">
            <a:hlinkClick r:id="" action="ppaction://media"/>
            <a:extLst>
              <a:ext uri="{FF2B5EF4-FFF2-40B4-BE49-F238E27FC236}">
                <a16:creationId xmlns:a16="http://schemas.microsoft.com/office/drawing/2014/main" id="{0E2D5433-A785-41F4-9140-9469831BCC68}"/>
              </a:ext>
            </a:extLst>
          </p:cNvPr>
          <p:cNvPicPr>
            <a:picLocks noRot="1" noChangeAspect="1"/>
          </p:cNvPicPr>
          <p:nvPr>
            <a:videoFile r:link="rId1"/>
          </p:nvPr>
        </p:nvPicPr>
        <p:blipFill>
          <a:blip r:embed="rId4"/>
          <a:stretch>
            <a:fillRect/>
          </a:stretch>
        </p:blipFill>
        <p:spPr>
          <a:xfrm>
            <a:off x="10391" y="0"/>
            <a:ext cx="12165027" cy="6873240"/>
          </a:xfrm>
          <a:prstGeom prst="rect">
            <a:avLst/>
          </a:prstGeom>
        </p:spPr>
      </p:pic>
      <p:sp>
        <p:nvSpPr>
          <p:cNvPr id="3" name="Otsikko 2">
            <a:extLst>
              <a:ext uri="{FF2B5EF4-FFF2-40B4-BE49-F238E27FC236}">
                <a16:creationId xmlns:a16="http://schemas.microsoft.com/office/drawing/2014/main" id="{77DE543F-BF5D-44D4-AE33-587D9954E015}"/>
              </a:ext>
            </a:extLst>
          </p:cNvPr>
          <p:cNvSpPr>
            <a:spLocks noGrp="1"/>
          </p:cNvSpPr>
          <p:nvPr>
            <p:ph type="title" idx="4294967295"/>
          </p:nvPr>
        </p:nvSpPr>
        <p:spPr>
          <a:xfrm>
            <a:off x="0" y="-723446"/>
            <a:ext cx="12192000" cy="723446"/>
          </a:xfrm>
        </p:spPr>
        <p:txBody>
          <a:bodyPr vert="horz" lIns="91440" tIns="45720" rIns="91440" bIns="45720" rtlCol="0" anchor="b">
            <a:normAutofit/>
          </a:bodyPr>
          <a:lstStyle/>
          <a:p>
            <a:r>
              <a:rPr lang="fi-FI" dirty="0" err="1"/>
              <a:t>Vargens</a:t>
            </a:r>
            <a:r>
              <a:rPr lang="fi-FI" dirty="0"/>
              <a:t> </a:t>
            </a:r>
            <a:r>
              <a:rPr lang="fi-FI" dirty="0" err="1"/>
              <a:t>år</a:t>
            </a:r>
            <a:r>
              <a:rPr lang="fi-FI" dirty="0"/>
              <a:t> video</a:t>
            </a:r>
          </a:p>
        </p:txBody>
      </p:sp>
    </p:spTree>
    <p:extLst>
      <p:ext uri="{BB962C8B-B14F-4D97-AF65-F5344CB8AC3E}">
        <p14:creationId xmlns:p14="http://schemas.microsoft.com/office/powerpoint/2010/main" val="41795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D3D816-0D44-40D7-B8B0-5E7751EC5FAB}"/>
              </a:ext>
            </a:extLst>
          </p:cNvPr>
          <p:cNvSpPr>
            <a:spLocks noGrp="1"/>
          </p:cNvSpPr>
          <p:nvPr>
            <p:ph type="title"/>
          </p:nvPr>
        </p:nvSpPr>
        <p:spPr/>
        <p:txBody>
          <a:bodyPr>
            <a:normAutofit/>
          </a:bodyPr>
          <a:lstStyle/>
          <a:p>
            <a:r>
              <a:rPr lang="sv-FI" sz="4800" dirty="0"/>
              <a:t>Kan du gissa vilket djur som låter?</a:t>
            </a:r>
          </a:p>
        </p:txBody>
      </p:sp>
      <p:pic>
        <p:nvPicPr>
          <p:cNvPr id="3" name="Online-media 2" title="Lodjurets läte">
            <a:hlinkClick r:id="" action="ppaction://media"/>
            <a:extLst>
              <a:ext uri="{FF2B5EF4-FFF2-40B4-BE49-F238E27FC236}">
                <a16:creationId xmlns:a16="http://schemas.microsoft.com/office/drawing/2014/main" id="{B8387581-DD8E-40CE-A648-A777C6136882}"/>
              </a:ext>
            </a:extLst>
          </p:cNvPr>
          <p:cNvPicPr>
            <a:picLocks noRot="1" noChangeAspect="1"/>
          </p:cNvPicPr>
          <p:nvPr>
            <a:videoFile r:link="rId1"/>
          </p:nvPr>
        </p:nvPicPr>
        <p:blipFill>
          <a:blip r:embed="rId4"/>
          <a:stretch>
            <a:fillRect/>
          </a:stretch>
        </p:blipFill>
        <p:spPr>
          <a:xfrm>
            <a:off x="6049747" y="2569430"/>
            <a:ext cx="80918" cy="45719"/>
          </a:xfrm>
          <a:prstGeom prst="rect">
            <a:avLst/>
          </a:prstGeom>
        </p:spPr>
      </p:pic>
      <p:sp>
        <p:nvSpPr>
          <p:cNvPr id="4" name="Footer Placeholder 5">
            <a:extLst>
              <a:ext uri="{FF2B5EF4-FFF2-40B4-BE49-F238E27FC236}">
                <a16:creationId xmlns:a16="http://schemas.microsoft.com/office/drawing/2014/main" id="{886F17EA-84D5-406C-B263-2CC4A04FB230}"/>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7B8B6438-4C34-40B9-AD29-410CAFF0CEA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24</a:t>
            </a:fld>
            <a:endParaRPr lang="en-FI" sz="1000">
              <a:solidFill>
                <a:srgbClr val="B2CDE5"/>
              </a:solidFill>
            </a:endParaRPr>
          </a:p>
        </p:txBody>
      </p:sp>
    </p:spTree>
    <p:extLst>
      <p:ext uri="{BB962C8B-B14F-4D97-AF65-F5344CB8AC3E}">
        <p14:creationId xmlns:p14="http://schemas.microsoft.com/office/powerpoint/2010/main" val="30359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94796-EEE5-4373-92A0-AA5AB22DEC33}"/>
              </a:ext>
            </a:extLst>
          </p:cNvPr>
          <p:cNvSpPr>
            <a:spLocks noGrp="1"/>
          </p:cNvSpPr>
          <p:nvPr>
            <p:ph type="title"/>
          </p:nvPr>
        </p:nvSpPr>
        <p:spPr/>
        <p:txBody>
          <a:bodyPr/>
          <a:lstStyle/>
          <a:p>
            <a:r>
              <a:rPr lang="sv-FI"/>
              <a:t>Det är ju ett lodjur!</a:t>
            </a:r>
          </a:p>
        </p:txBody>
      </p:sp>
      <p:pic>
        <p:nvPicPr>
          <p:cNvPr id="3" name="Online-media 2" title="Lodjurets läte">
            <a:hlinkClick r:id="" action="ppaction://media"/>
            <a:extLst>
              <a:ext uri="{FF2B5EF4-FFF2-40B4-BE49-F238E27FC236}">
                <a16:creationId xmlns:a16="http://schemas.microsoft.com/office/drawing/2014/main" id="{C419C853-5B94-4416-9E19-26476A552F52}"/>
              </a:ext>
            </a:extLst>
          </p:cNvPr>
          <p:cNvPicPr>
            <a:picLocks noRot="1" noChangeAspect="1"/>
          </p:cNvPicPr>
          <p:nvPr>
            <a:videoFile r:link="rId1"/>
          </p:nvPr>
        </p:nvPicPr>
        <p:blipFill>
          <a:blip r:embed="rId4"/>
          <a:stretch>
            <a:fillRect/>
          </a:stretch>
        </p:blipFill>
        <p:spPr>
          <a:xfrm>
            <a:off x="2175511" y="1213574"/>
            <a:ext cx="7840978" cy="4430153"/>
          </a:xfrm>
          <a:prstGeom prst="rect">
            <a:avLst/>
          </a:prstGeom>
        </p:spPr>
      </p:pic>
      <p:sp>
        <p:nvSpPr>
          <p:cNvPr id="4" name="Sisällön paikkamerkki 3">
            <a:extLst>
              <a:ext uri="{FF2B5EF4-FFF2-40B4-BE49-F238E27FC236}">
                <a16:creationId xmlns:a16="http://schemas.microsoft.com/office/drawing/2014/main" id="{C9D482DC-9A43-45F7-8118-F694D3D0A09C}"/>
              </a:ext>
            </a:extLst>
          </p:cNvPr>
          <p:cNvSpPr txBox="1">
            <a:spLocks/>
          </p:cNvSpPr>
          <p:nvPr/>
        </p:nvSpPr>
        <p:spPr>
          <a:xfrm>
            <a:off x="8237668" y="5715220"/>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Naturresursinstitutet</a:t>
            </a:r>
          </a:p>
        </p:txBody>
      </p:sp>
      <p:sp>
        <p:nvSpPr>
          <p:cNvPr id="5" name="Footer Placeholder 5">
            <a:extLst>
              <a:ext uri="{FF2B5EF4-FFF2-40B4-BE49-F238E27FC236}">
                <a16:creationId xmlns:a16="http://schemas.microsoft.com/office/drawing/2014/main" id="{64D099E7-AF49-46FC-BF01-3437176162BC}"/>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6" name="Slide Number Placeholder 6">
            <a:extLst>
              <a:ext uri="{FF2B5EF4-FFF2-40B4-BE49-F238E27FC236}">
                <a16:creationId xmlns:a16="http://schemas.microsoft.com/office/drawing/2014/main" id="{BA12138D-1200-48DD-917F-80DF8BE5FA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25</a:t>
            </a:fld>
            <a:endParaRPr lang="en-FI" sz="1000">
              <a:solidFill>
                <a:srgbClr val="B2CDE5"/>
              </a:solidFill>
            </a:endParaRPr>
          </a:p>
        </p:txBody>
      </p:sp>
    </p:spTree>
    <p:extLst>
      <p:ext uri="{BB962C8B-B14F-4D97-AF65-F5344CB8AC3E}">
        <p14:creationId xmlns:p14="http://schemas.microsoft.com/office/powerpoint/2010/main" val="4383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a:xfrm>
            <a:off x="292015" y="361282"/>
            <a:ext cx="6638174" cy="1323139"/>
          </a:xfrm>
        </p:spPr>
        <p:txBody>
          <a:bodyPr>
            <a:normAutofit/>
          </a:bodyPr>
          <a:lstStyle/>
          <a:p>
            <a:pPr algn="l"/>
            <a:r>
              <a:rPr lang="sv-FI" dirty="0"/>
              <a:t>Lodjuret är det enda kattdjuret i vår natur</a:t>
            </a:r>
          </a:p>
        </p:txBody>
      </p:sp>
      <p:pic>
        <p:nvPicPr>
          <p:cNvPr id="14" name="Kuvan paikkamerkki 13" descr="Lo">
            <a:extLst>
              <a:ext uri="{FF2B5EF4-FFF2-40B4-BE49-F238E27FC236}">
                <a16:creationId xmlns:a16="http://schemas.microsoft.com/office/drawing/2014/main" id="{F5F8CB52-7ACA-4D47-B68C-9DF302032772}"/>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flipH="1">
            <a:off x="7226936" y="0"/>
            <a:ext cx="4965064" cy="6858001"/>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a:xfrm>
            <a:off x="292015" y="1744961"/>
            <a:ext cx="4673050" cy="3368077"/>
          </a:xfrm>
        </p:spPr>
        <p:txBody>
          <a:bodyPr>
            <a:normAutofit/>
          </a:bodyPr>
          <a:lstStyle/>
          <a:p>
            <a:r>
              <a:rPr lang="sv-FI" sz="2400" b="1"/>
              <a:t>Lon har mycket skarp syn och hörsel, och därför är den bra på att jaga.</a:t>
            </a:r>
          </a:p>
          <a:p>
            <a:r>
              <a:rPr lang="sv-FI" sz="2400"/>
              <a:t>Det är sällan som vi ser lodjur, eftersom lon oftast går undan för människan med bred marginal.</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798044" y="636278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Katja Holmala/Naturresursinstitutet</a:t>
            </a: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744961"/>
            <a:ext cx="101947" cy="21211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8245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0">
            <a:extLst>
              <a:ext uri="{FF2B5EF4-FFF2-40B4-BE49-F238E27FC236}">
                <a16:creationId xmlns:a16="http://schemas.microsoft.com/office/drawing/2014/main" id="{44C1E10A-806C-4955-B711-AF7BE2DD27F3}"/>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4812632" y="5876"/>
            <a:ext cx="7379368" cy="6917577"/>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sv-FI" dirty="0">
                <a:solidFill>
                  <a:schemeClr val="bg1"/>
                </a:solidFill>
                <a:highlight>
                  <a:srgbClr val="37546D"/>
                </a:highlight>
              </a:rPr>
              <a:t>Kännetecken för lodjuret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Pixabay</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309127" y="1447026"/>
            <a:ext cx="3476640" cy="499111"/>
          </a:xfrm>
        </p:spPr>
        <p:txBody>
          <a:bodyPr>
            <a:noAutofit/>
          </a:bodyPr>
          <a:lstStyle/>
          <a:p>
            <a:pPr algn="ctr"/>
            <a:r>
              <a:rPr lang="sv-FI" sz="3200" b="1" dirty="0" err="1">
                <a:solidFill>
                  <a:schemeClr val="bg1"/>
                </a:solidFill>
                <a:highlight>
                  <a:srgbClr val="37546D"/>
                </a:highlight>
              </a:rPr>
              <a:t>Örontofsar</a:t>
            </a:r>
            <a:endParaRPr lang="sv-FI" sz="3200" b="1" dirty="0">
              <a:solidFill>
                <a:schemeClr val="bg1"/>
              </a:solidFill>
              <a:highlight>
                <a:srgbClr val="37546D"/>
              </a:highlight>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5805" y="3113352"/>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Lon kan dra in klorna</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2346590" y="17334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Fläckig rödgrå eller ljusgrå päls</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16237" y="4968724"/>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Långa ben och slank kroppsform</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a:off x="2657126" y="45668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lo väger 12—25 kg</a:t>
            </a:r>
          </a:p>
        </p:txBody>
      </p:sp>
    </p:spTree>
    <p:extLst>
      <p:ext uri="{BB962C8B-B14F-4D97-AF65-F5344CB8AC3E}">
        <p14:creationId xmlns:p14="http://schemas.microsoft.com/office/powerpoint/2010/main" val="9197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lodjur?</a:t>
            </a:r>
          </a:p>
        </p:txBody>
      </p:sp>
      <p:pic>
        <p:nvPicPr>
          <p:cNvPr id="11" name="Kuva 10" descr="Lospår i snön">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4115" y="0"/>
            <a:ext cx="4597886" cy="6857999"/>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a:t>Enligt beståndsberäkningen år 2020 finns det 2 065–2 710 lodjur i Finland.</a:t>
            </a:r>
          </a:p>
          <a:p>
            <a:r>
              <a:rPr lang="sv-FI" sz="2400"/>
              <a:t>Kartan beskriver </a:t>
            </a:r>
            <a:r>
              <a:rPr lang="sv-FI" sz="2400" b="1"/>
              <a:t>observationer</a:t>
            </a:r>
            <a:r>
              <a:rPr lang="sv-FI" sz="2400"/>
              <a:t> av lodjur år 2020.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10" name="Kuva 9" descr="En bild som visar karta ">
            <a:extLst>
              <a:ext uri="{FF2B5EF4-FFF2-40B4-BE49-F238E27FC236}">
                <a16:creationId xmlns:a16="http://schemas.microsoft.com/office/drawing/2014/main" id="{2CFFC66F-844D-4ADC-93D1-A7D0F03B7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3640" y="870857"/>
            <a:ext cx="3755453" cy="555601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ekstiruutu 11">
            <a:extLst>
              <a:ext uri="{FF2B5EF4-FFF2-40B4-BE49-F238E27FC236}">
                <a16:creationId xmlns:a16="http://schemas.microsoft.com/office/drawing/2014/main" id="{DCD21E43-5D06-42AD-9EC9-CF7C410EB732}"/>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5" name="Tekstiruutu 14">
            <a:extLst>
              <a:ext uri="{FF2B5EF4-FFF2-40B4-BE49-F238E27FC236}">
                <a16:creationId xmlns:a16="http://schemas.microsoft.com/office/drawing/2014/main" id="{E7DA5F09-3088-41D3-959A-72B0E32E32C8}"/>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260948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Lon äter enbart kött</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a:bodyPr>
          <a:lstStyle/>
          <a:p>
            <a:r>
              <a:rPr lang="sv-SE" sz="2400" dirty="0"/>
              <a:t>Lon föredrar färskt kött och jagar därför oftast all sin föda själv. </a:t>
            </a:r>
          </a:p>
          <a:p>
            <a:r>
              <a:rPr lang="sv-SE" sz="2400" dirty="0"/>
              <a:t>Ett lodjur som jagar smyger upp till bytet och angriper det med ett blixtsnabbt språng.</a:t>
            </a:r>
            <a:endParaRPr lang="fi-FI" sz="2400" dirty="0"/>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5217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EB002C9-881D-4DFA-B62D-982467445A8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4" name="Kuva 3" descr="Lon äter uteslutande kött och den jagar sin mat själv.&#10;Lons matsedel består av&#10;hjortdjur, som vitsvanshjort, skogsren och ren&#10;hardjur, som skogshare och fälthare&#10;skogshöns, som orre, tjäder och ripa&#10;små däggdjur, som ekorre, mård, mårdhund, räv och sork">
            <a:extLst>
              <a:ext uri="{FF2B5EF4-FFF2-40B4-BE49-F238E27FC236}">
                <a16:creationId xmlns:a16="http://schemas.microsoft.com/office/drawing/2014/main" id="{1EEB6A20-E1AD-4688-BC21-CB61B4DB79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3998" y="64095"/>
            <a:ext cx="6958002" cy="6793905"/>
          </a:xfrm>
          <a:prstGeom prst="rect">
            <a:avLst/>
          </a:prstGeom>
        </p:spPr>
      </p:pic>
    </p:spTree>
    <p:extLst>
      <p:ext uri="{BB962C8B-B14F-4D97-AF65-F5344CB8AC3E}">
        <p14:creationId xmlns:p14="http://schemas.microsoft.com/office/powerpoint/2010/main" val="142494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622507" y="307608"/>
            <a:ext cx="778918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Video om de stora rovdjuren</a:t>
            </a:r>
          </a:p>
        </p:txBody>
      </p:sp>
      <p:sp>
        <p:nvSpPr>
          <p:cNvPr id="6" name="Footer Placeholder 5">
            <a:extLst>
              <a:ext uri="{FF2B5EF4-FFF2-40B4-BE49-F238E27FC236}">
                <a16:creationId xmlns:a16="http://schemas.microsoft.com/office/drawing/2014/main" id="{E88361B3-211A-6E41-B514-AB94AEE1316C}"/>
              </a:ext>
            </a:extLst>
          </p:cNvPr>
          <p:cNvSpPr>
            <a:spLocks noGrp="1"/>
          </p:cNvSpPr>
          <p:nvPr>
            <p:ph type="ftr" sz="quarter" idx="11"/>
          </p:nvPr>
        </p:nvSpPr>
        <p:spPr>
          <a:xfrm>
            <a:off x="190500" y="6356350"/>
            <a:ext cx="4114800" cy="365125"/>
          </a:xfrm>
        </p:spPr>
        <p:txBody>
          <a:bodyPr/>
          <a:lstStyle/>
          <a:p>
            <a:pPr algn="l"/>
            <a:r>
              <a:rPr lang="sv-FI" sz="1000">
                <a:solidFill>
                  <a:srgbClr val="B2CDE5"/>
                </a:solidFill>
                <a:latin typeface="+mj-lt"/>
              </a:rPr>
              <a:t>DE STORA ROVDJUREN PÅ SPÅRET</a:t>
            </a:r>
          </a:p>
        </p:txBody>
      </p:sp>
      <p:sp>
        <p:nvSpPr>
          <p:cNvPr id="7" name="Slide Number Placeholder 6">
            <a:extLst>
              <a:ext uri="{FF2B5EF4-FFF2-40B4-BE49-F238E27FC236}">
                <a16:creationId xmlns:a16="http://schemas.microsoft.com/office/drawing/2014/main" id="{26269D48-0656-394F-93C4-1C69175DB9BD}"/>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De fyra stora rovdjuren i Finland (De stora rovdjuren på spåret skolmaterialet)">
            <a:hlinkClick r:id="" action="ppaction://media"/>
            <a:extLst>
              <a:ext uri="{FF2B5EF4-FFF2-40B4-BE49-F238E27FC236}">
                <a16:creationId xmlns:a16="http://schemas.microsoft.com/office/drawing/2014/main" id="{0A7929EF-5BC5-4A31-9BBF-EE494CC210C9}"/>
              </a:ext>
            </a:extLst>
          </p:cNvPr>
          <p:cNvPicPr>
            <a:picLocks noRot="1" noChangeAspect="1"/>
          </p:cNvPicPr>
          <p:nvPr>
            <a:videoFile r:link="rId1"/>
          </p:nvPr>
        </p:nvPicPr>
        <p:blipFill>
          <a:blip r:embed="rId6"/>
          <a:stretch>
            <a:fillRect/>
          </a:stretch>
        </p:blipFill>
        <p:spPr>
          <a:xfrm>
            <a:off x="1" y="0"/>
            <a:ext cx="12191999" cy="6888479"/>
          </a:xfrm>
          <a:prstGeom prst="rect">
            <a:avLst/>
          </a:prstGeom>
        </p:spPr>
      </p:pic>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sv-FI" dirty="0"/>
              <a:t>Fem fakta som du inte visste om lodjuret</a:t>
            </a:r>
            <a:r>
              <a:rPr lang="fi-FI" dirty="0"/>
              <a:t> (1/5)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sv-SE" dirty="0"/>
              <a:t>Lodjuren sover under dagen. Vid skymningen aktiverar de sig och beger sig ut på jakt.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30</a:t>
            </a:fld>
            <a:endParaRPr lang="en-FI" sz="1000" dirty="0">
              <a:solidFill>
                <a:srgbClr val="B2CDE5"/>
              </a:solidFill>
            </a:endParaRPr>
          </a:p>
        </p:txBody>
      </p:sp>
      <p:pic>
        <p:nvPicPr>
          <p:cNvPr id="9" name="Kuvan paikkamerkki 8" descr="Lodjur som rör sig i skymningsskogen.">
            <a:extLst>
              <a:ext uri="{FF2B5EF4-FFF2-40B4-BE49-F238E27FC236}">
                <a16:creationId xmlns:a16="http://schemas.microsoft.com/office/drawing/2014/main" id="{7C81CD94-87D8-4A2D-8580-0A51F4FC39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2" y="1088572"/>
            <a:ext cx="9173028" cy="5577031"/>
          </a:xfrm>
        </p:spPr>
      </p:pic>
      <p:sp>
        <p:nvSpPr>
          <p:cNvPr id="8" name="Footer Placeholder 5">
            <a:extLst>
              <a:ext uri="{FF2B5EF4-FFF2-40B4-BE49-F238E27FC236}">
                <a16:creationId xmlns:a16="http://schemas.microsoft.com/office/drawing/2014/main" id="{5516062E-4C30-4BD2-8AC4-7CCA143DA79F}"/>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79030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(2/5)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Lon föder sina ungar på en skyddad plats, men den bygger inget bo. Ungarna föds på våren och följer honan tills de är nästan ett år gamla.</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31</a:t>
            </a:fld>
            <a:endParaRPr lang="en-FI" sz="1000" dirty="0">
              <a:solidFill>
                <a:srgbClr val="B2CDE5"/>
              </a:solidFill>
            </a:endParaRPr>
          </a:p>
        </p:txBody>
      </p:sp>
      <p:pic>
        <p:nvPicPr>
          <p:cNvPr id="10" name="Kuvan paikkamerkki 9" descr="Lodjur med två små ungar i skogen.">
            <a:extLst>
              <a:ext uri="{FF2B5EF4-FFF2-40B4-BE49-F238E27FC236}">
                <a16:creationId xmlns:a16="http://schemas.microsoft.com/office/drawing/2014/main" id="{4F7E91F6-192E-467D-AED3-88DADEEE44C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224511" y="1213893"/>
            <a:ext cx="8622797" cy="5507582"/>
          </a:xfrm>
        </p:spPr>
      </p:pic>
      <p:sp>
        <p:nvSpPr>
          <p:cNvPr id="8" name="Footer Placeholder 5">
            <a:extLst>
              <a:ext uri="{FF2B5EF4-FFF2-40B4-BE49-F238E27FC236}">
                <a16:creationId xmlns:a16="http://schemas.microsoft.com/office/drawing/2014/main" id="{6FBF1D60-B710-47BD-BC6E-6EAEF1D265F5}"/>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81781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(3/5)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Lodjuren har sina egna hemområden där de lever. De tillåter inte att andra lodjur kommer in i mitten av hemområdet. En lodjurshane tillåter honor på sitt revir.</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32</a:t>
            </a:fld>
            <a:endParaRPr lang="en-FI" sz="1000" dirty="0">
              <a:solidFill>
                <a:srgbClr val="B2CDE5"/>
              </a:solidFill>
            </a:endParaRPr>
          </a:p>
        </p:txBody>
      </p:sp>
      <p:pic>
        <p:nvPicPr>
          <p:cNvPr id="9" name="Kuvan paikkamerkki 8" descr="Skogslandskap sett från ovan. I bilden syns ett lodjur.">
            <a:extLst>
              <a:ext uri="{FF2B5EF4-FFF2-40B4-BE49-F238E27FC236}">
                <a16:creationId xmlns:a16="http://schemas.microsoft.com/office/drawing/2014/main" id="{9CFA6AFB-3332-4730-ACD7-19B02E1BEC2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676043" y="1213576"/>
            <a:ext cx="8138737" cy="5281376"/>
          </a:xfrm>
        </p:spPr>
      </p:pic>
      <p:sp>
        <p:nvSpPr>
          <p:cNvPr id="8" name="Footer Placeholder 5">
            <a:extLst>
              <a:ext uri="{FF2B5EF4-FFF2-40B4-BE49-F238E27FC236}">
                <a16:creationId xmlns:a16="http://schemas.microsoft.com/office/drawing/2014/main" id="{DACD8C9F-8A8E-4CEC-8CD1-B7A67B3E1FA9}"/>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73645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(4/5)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Även enstöringar kommer regelbundet i kontakt med artfränder. Lodjur umgås speciellt på vintern, under brunstperioden. </a:t>
            </a:r>
          </a:p>
          <a:p>
            <a:pPr lvl="0"/>
            <a:r>
              <a:rPr lang="sv-FI" dirty="0"/>
              <a:t>Honan och ungarna jagar tillsammans när ungarna är stora men ännu följer henne.</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33</a:t>
            </a:fld>
            <a:endParaRPr lang="en-FI" sz="1000" dirty="0">
              <a:solidFill>
                <a:srgbClr val="B2CDE5"/>
              </a:solidFill>
            </a:endParaRPr>
          </a:p>
        </p:txBody>
      </p:sp>
      <p:pic>
        <p:nvPicPr>
          <p:cNvPr id="10" name="Kuvan paikkamerkki 9" descr="Två lodjur luktar på varandra.">
            <a:extLst>
              <a:ext uri="{FF2B5EF4-FFF2-40B4-BE49-F238E27FC236}">
                <a16:creationId xmlns:a16="http://schemas.microsoft.com/office/drawing/2014/main" id="{8A34D93D-AD29-46F3-9484-57FC9A87457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592512" y="1088572"/>
            <a:ext cx="8305799" cy="5672043"/>
          </a:xfrm>
        </p:spPr>
      </p:pic>
      <p:sp>
        <p:nvSpPr>
          <p:cNvPr id="8" name="Footer Placeholder 5">
            <a:extLst>
              <a:ext uri="{FF2B5EF4-FFF2-40B4-BE49-F238E27FC236}">
                <a16:creationId xmlns:a16="http://schemas.microsoft.com/office/drawing/2014/main" id="{43AFB615-D78B-43DB-B58E-C35E7B71E224}"/>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74271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(5/5)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Lodjuret äter uteslutande kött och den ska helst ha färskt kött. </a:t>
            </a:r>
          </a:p>
          <a:p>
            <a:pPr lvl="0"/>
            <a:r>
              <a:rPr lang="sv-FI" dirty="0"/>
              <a:t>Lon föredrar eget jaktbyte och äter helst inte kadaver som andra djur har lämnat efter sig.</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34</a:t>
            </a:fld>
            <a:endParaRPr lang="en-FI" sz="1000" dirty="0">
              <a:solidFill>
                <a:srgbClr val="B2CDE5"/>
              </a:solidFill>
            </a:endParaRPr>
          </a:p>
        </p:txBody>
      </p:sp>
      <p:pic>
        <p:nvPicPr>
          <p:cNvPr id="9" name="Kuvan paikkamerkki 8" descr="Ett lodjur vid en hjort som det har fällt.">
            <a:extLst>
              <a:ext uri="{FF2B5EF4-FFF2-40B4-BE49-F238E27FC236}">
                <a16:creationId xmlns:a16="http://schemas.microsoft.com/office/drawing/2014/main" id="{A50B2D48-F204-4841-BFD4-CD6F4D9049D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9495" y="1105883"/>
            <a:ext cx="8305799" cy="5615592"/>
          </a:xfrm>
        </p:spPr>
      </p:pic>
      <p:sp>
        <p:nvSpPr>
          <p:cNvPr id="8" name="Footer Placeholder 5">
            <a:extLst>
              <a:ext uri="{FF2B5EF4-FFF2-40B4-BE49-F238E27FC236}">
                <a16:creationId xmlns:a16="http://schemas.microsoft.com/office/drawing/2014/main" id="{03C0844B-F0D1-4E19-BA9F-D38670BFD10A}"/>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562478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C447C-DC89-46C5-A804-77C299228CE9}"/>
              </a:ext>
            </a:extLst>
          </p:cNvPr>
          <p:cNvSpPr>
            <a:spLocks noGrp="1"/>
          </p:cNvSpPr>
          <p:nvPr>
            <p:ph type="title"/>
          </p:nvPr>
        </p:nvSpPr>
        <p:spPr/>
        <p:txBody>
          <a:bodyPr>
            <a:normAutofit/>
          </a:bodyPr>
          <a:lstStyle/>
          <a:p>
            <a:r>
              <a:rPr lang="sv-FI" sz="4400"/>
              <a:t>Björnen är det största av rovdjuren.</a:t>
            </a:r>
            <a:br>
              <a:rPr lang="sv-FI" sz="4400"/>
            </a:br>
            <a:r>
              <a:rPr lang="sv-FI" sz="4400"/>
              <a:t>Vilket är det minsta av våra stora rovdjur?</a:t>
            </a:r>
          </a:p>
        </p:txBody>
      </p:sp>
      <p:sp>
        <p:nvSpPr>
          <p:cNvPr id="3" name="Footer Placeholder 5">
            <a:extLst>
              <a:ext uri="{FF2B5EF4-FFF2-40B4-BE49-F238E27FC236}">
                <a16:creationId xmlns:a16="http://schemas.microsoft.com/office/drawing/2014/main" id="{0591068E-C74D-4EA7-91B9-06FBA32CA061}"/>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CB002090-F9A5-43A3-BFCD-3E7F1E7B119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35</a:t>
            </a:fld>
            <a:endParaRPr lang="en-FI" sz="1000">
              <a:solidFill>
                <a:schemeClr val="bg1"/>
              </a:solidFill>
            </a:endParaRPr>
          </a:p>
        </p:txBody>
      </p:sp>
    </p:spTree>
    <p:extLst>
      <p:ext uri="{BB962C8B-B14F-4D97-AF65-F5344CB8AC3E}">
        <p14:creationId xmlns:p14="http://schemas.microsoft.com/office/powerpoint/2010/main" val="2001832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Järven är det minsta av de stora rovdjuren</a:t>
            </a:r>
          </a:p>
        </p:txBody>
      </p:sp>
      <p:pic>
        <p:nvPicPr>
          <p:cNvPr id="11" name="Kuvan paikkamerkki 10" descr="Järv">
            <a:extLst>
              <a:ext uri="{FF2B5EF4-FFF2-40B4-BE49-F238E27FC236}">
                <a16:creationId xmlns:a16="http://schemas.microsoft.com/office/drawing/2014/main" id="{5373032E-62C7-40CA-A062-B3A43E46955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Pixabay</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sv-FI" sz="2400" b="1" dirty="0"/>
              <a:t>Järven klarar av att äta stora mängder på en gång.</a:t>
            </a:r>
          </a:p>
          <a:p>
            <a:r>
              <a:rPr lang="sv-FI" sz="2400" dirty="0"/>
              <a:t>Den lever i stränga förhållanden där det kan vara ont om mat under långa tider. </a:t>
            </a:r>
          </a:p>
          <a:p>
            <a:r>
              <a:rPr lang="sv-FI" sz="2400" dirty="0"/>
              <a:t>Ibland dödar järven flera djur och gömmer undan en del av bytet för att äta det senare.</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1" y="1213576"/>
            <a:ext cx="93518" cy="454298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36</a:t>
            </a:fld>
            <a:endParaRPr lang="en-FI" sz="1000">
              <a:solidFill>
                <a:srgbClr val="B2CDE5"/>
              </a:solidFill>
            </a:endParaRPr>
          </a:p>
        </p:txBody>
      </p:sp>
    </p:spTree>
    <p:extLst>
      <p:ext uri="{BB962C8B-B14F-4D97-AF65-F5344CB8AC3E}">
        <p14:creationId xmlns:p14="http://schemas.microsoft.com/office/powerpoint/2010/main" val="4249821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Järven lever ensam</a:t>
            </a:r>
          </a:p>
        </p:txBody>
      </p:sp>
      <p:pic>
        <p:nvPicPr>
          <p:cNvPr id="12" name="Kuva 4" descr="Järv">
            <a:extLst>
              <a:ext uri="{FF2B5EF4-FFF2-40B4-BE49-F238E27FC236}">
                <a16:creationId xmlns:a16="http://schemas.microsoft.com/office/drawing/2014/main" id="{717639C7-E436-416F-9354-71BE25CF3E34}"/>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sv-FI" sz="2400" b="1" dirty="0">
                <a:latin typeface="Calibri Light" panose="020F0302020204030204" pitchFamily="34" charset="0"/>
                <a:cs typeface="Calibri Light" panose="020F0302020204030204" pitchFamily="34" charset="0"/>
              </a:rPr>
              <a:t>Järvarna försöker undvika varandra. </a:t>
            </a:r>
          </a:p>
          <a:p>
            <a:r>
              <a:rPr lang="sv-FI" sz="2400" dirty="0">
                <a:latin typeface="Calibri Light" panose="020F0302020204030204" pitchFamily="34" charset="0"/>
                <a:cs typeface="Calibri Light" panose="020F0302020204030204" pitchFamily="34" charset="0"/>
              </a:rPr>
              <a:t>I maj–juni letar järvar upp varandra för att para sig. Valparna föds på vårvintern följande år.</a:t>
            </a:r>
          </a:p>
          <a:p>
            <a:r>
              <a:rPr lang="sv-FI" sz="2400" dirty="0">
                <a:latin typeface="Calibri Light" panose="020F0302020204030204" pitchFamily="34" charset="0"/>
                <a:cs typeface="Calibri Light" panose="020F0302020204030204" pitchFamily="34" charset="0"/>
              </a:rPr>
              <a:t>Oftast får järven 1–3 valpar. De lämnar honan senast när de är ett år gamla och vandrar till nya hemområden.</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37</a:t>
            </a:fld>
            <a:endParaRPr lang="en-FI" sz="1000">
              <a:solidFill>
                <a:srgbClr val="B2CDE5"/>
              </a:solidFill>
            </a:endParaRPr>
          </a:p>
        </p:txBody>
      </p:sp>
    </p:spTree>
    <p:extLst>
      <p:ext uri="{BB962C8B-B14F-4D97-AF65-F5344CB8AC3E}">
        <p14:creationId xmlns:p14="http://schemas.microsoft.com/office/powerpoint/2010/main" val="21718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a:extLst>
              <a:ext uri="{FF2B5EF4-FFF2-40B4-BE49-F238E27FC236}">
                <a16:creationId xmlns:a16="http://schemas.microsoft.com/office/drawing/2014/main" id="{4105162D-4E1A-4C08-BA85-41815533057B}"/>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sv-FI" dirty="0">
                <a:solidFill>
                  <a:schemeClr val="bg1"/>
                </a:solidFill>
                <a:highlight>
                  <a:srgbClr val="37546D"/>
                </a:highlight>
              </a:rPr>
              <a:t>Kännetecken för järven</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sv-FI" sz="3200" b="1">
                <a:solidFill>
                  <a:schemeClr val="bg1"/>
                </a:solidFill>
                <a:highlight>
                  <a:srgbClr val="37546D"/>
                </a:highlight>
              </a:rPr>
              <a:t>Pälsfärgen varierar från ljusbrunt till mörkbrunt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769927" y="3406173"/>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Ibland ljusare fält i ansiktet, som en mask</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3328537" y="1530536"/>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Små runda öron</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363097" y="5001672"/>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Kraftig kropp med korta ben</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21121812">
            <a:off x="3526060" y="556350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järv väger 8—17 kg</a:t>
            </a:r>
          </a:p>
        </p:txBody>
      </p:sp>
    </p:spTree>
    <p:extLst>
      <p:ext uri="{BB962C8B-B14F-4D97-AF65-F5344CB8AC3E}">
        <p14:creationId xmlns:p14="http://schemas.microsoft.com/office/powerpoint/2010/main" val="39372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järven?</a:t>
            </a:r>
          </a:p>
        </p:txBody>
      </p:sp>
      <p:pic>
        <p:nvPicPr>
          <p:cNvPr id="11" name="Kuva 10" descr="Järvspår i snön. Järven har fem tår.">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683047" y="973141"/>
            <a:ext cx="6937940" cy="4831778"/>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dirty="0"/>
              <a:t>Enligt beståndsberäkningen år 2020 finns det </a:t>
            </a:r>
            <a:r>
              <a:rPr lang="fi-FI" sz="2400" dirty="0"/>
              <a:t>385—390</a:t>
            </a:r>
            <a:r>
              <a:rPr lang="sv-FI" sz="2400" dirty="0"/>
              <a:t> järvar i Finland.</a:t>
            </a:r>
          </a:p>
          <a:p>
            <a:r>
              <a:rPr lang="sv-FI" sz="2400" dirty="0"/>
              <a:t>Kartan beskriver </a:t>
            </a:r>
            <a:r>
              <a:rPr lang="sv-FI" sz="2400" b="1" dirty="0"/>
              <a:t>observationer</a:t>
            </a:r>
            <a:r>
              <a:rPr lang="sv-FI" sz="2400" dirty="0"/>
              <a:t> av järvar år 2020. </a:t>
            </a:r>
          </a:p>
        </p:txBody>
      </p:sp>
      <p:pic>
        <p:nvPicPr>
          <p:cNvPr id="12" name="Kuva 11" descr="En bild som visar karta ">
            <a:extLst>
              <a:ext uri="{FF2B5EF4-FFF2-40B4-BE49-F238E27FC236}">
                <a16:creationId xmlns:a16="http://schemas.microsoft.com/office/drawing/2014/main" id="{96C42CD2-3723-42FB-98FC-CB18977BCB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9793" y="901896"/>
            <a:ext cx="3755454" cy="5493934"/>
          </a:xfrm>
          <a:prstGeom prst="rect">
            <a:avLst/>
          </a:prstGeom>
        </p:spPr>
      </p:pic>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Tekstiruutu 9">
            <a:extLst>
              <a:ext uri="{FF2B5EF4-FFF2-40B4-BE49-F238E27FC236}">
                <a16:creationId xmlns:a16="http://schemas.microsoft.com/office/drawing/2014/main" id="{9A52991E-5E0B-46D7-AE6D-489E5299D958}"/>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5" name="Tekstiruutu 14">
            <a:extLst>
              <a:ext uri="{FF2B5EF4-FFF2-40B4-BE49-F238E27FC236}">
                <a16:creationId xmlns:a16="http://schemas.microsoft.com/office/drawing/2014/main" id="{8258551F-AE75-4280-869F-E52DB1780C9B}"/>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309300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241297"/>
            <a:ext cx="694698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Vilket är störst av de stora rovdjuren?</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8056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Järven äter mångsidigt</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350588"/>
          </a:xfrm>
        </p:spPr>
        <p:txBody>
          <a:bodyPr anchor="t">
            <a:normAutofit/>
          </a:bodyPr>
          <a:lstStyle/>
          <a:p>
            <a:r>
              <a:rPr lang="sv-SE" sz="2400" dirty="0"/>
              <a:t>Järven har rykte om att vara en asätare, men den är också en förvånansvärt effektiv jägare. </a:t>
            </a:r>
            <a:r>
              <a:rPr lang="sv-FI" sz="2400" dirty="0"/>
              <a:t>I norr jagar järven renar, i söder andra arter.</a:t>
            </a:r>
            <a:r>
              <a:rPr lang="sv-SE" sz="2400" dirty="0"/>
              <a:t> </a:t>
            </a: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40</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0541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EB002C9-881D-4DFA-B62D-982467445A8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4" name="Kuva 3" descr="Järven är en skicklig jägare, men den besöker också kadaver. I norr jagar järven renar, i söder andra arter.&#10;Järvens matsedel består av&#10;25 % kadaver som människan och andra rovdjur, t.ex. vargar, har lämnat efter sig&#10;25 % hjortdjur, som skogsren och rådjur eller i renskötselområdet ren&#10;40 % små däggdjur, som skogshare, fälthare, räv, sork och mus&#10;10 % skogshöns, som orre och tjäder">
            <a:extLst>
              <a:ext uri="{FF2B5EF4-FFF2-40B4-BE49-F238E27FC236}">
                <a16:creationId xmlns:a16="http://schemas.microsoft.com/office/drawing/2014/main" id="{F3C4CCA5-8F24-4C64-AA11-5FB3C2CBC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4171" y="136525"/>
            <a:ext cx="6958001" cy="6756469"/>
          </a:xfrm>
          <a:prstGeom prst="rect">
            <a:avLst/>
          </a:prstGeom>
        </p:spPr>
      </p:pic>
    </p:spTree>
    <p:extLst>
      <p:ext uri="{BB962C8B-B14F-4D97-AF65-F5344CB8AC3E}">
        <p14:creationId xmlns:p14="http://schemas.microsoft.com/office/powerpoint/2010/main" val="2202237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SE" dirty="0"/>
              <a:t>Järven är en skicklig jägare</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I renskötselområdet tar den främst renar. </a:t>
            </a:r>
          </a:p>
          <a:p>
            <a:pPr lvl="0"/>
            <a:r>
              <a:rPr lang="sv-SE" dirty="0"/>
              <a:t>För att järven ska kunna ta stora djur behöver den skarsnö som bär den lättare järven men där de tyngre bytesdjuren sjunker ner.</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41</a:t>
            </a:fld>
            <a:endParaRPr lang="en-FI" sz="1000" dirty="0">
              <a:solidFill>
                <a:srgbClr val="B2CDE5"/>
              </a:solidFill>
            </a:endParaRPr>
          </a:p>
        </p:txBody>
      </p:sp>
      <p:pic>
        <p:nvPicPr>
          <p:cNvPr id="9" name="Kuvan paikkamerkki 8" descr="Järven jagar en ren.">
            <a:extLst>
              <a:ext uri="{FF2B5EF4-FFF2-40B4-BE49-F238E27FC236}">
                <a16:creationId xmlns:a16="http://schemas.microsoft.com/office/drawing/2014/main" id="{05519E1E-971F-4E81-B10B-0E23F9EF7B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68"/>
          <a:stretch/>
        </p:blipFill>
        <p:spPr>
          <a:xfrm>
            <a:off x="3641630" y="1088572"/>
            <a:ext cx="7885350" cy="5632903"/>
          </a:xfrm>
        </p:spPr>
      </p:pic>
      <p:sp>
        <p:nvSpPr>
          <p:cNvPr id="8" name="Footer Placeholder 5">
            <a:extLst>
              <a:ext uri="{FF2B5EF4-FFF2-40B4-BE49-F238E27FC236}">
                <a16:creationId xmlns:a16="http://schemas.microsoft.com/office/drawing/2014/main" id="{AD404B0D-437E-40FC-8F8D-F17E9DFEF158}"/>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292501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fontScale="90000"/>
          </a:bodyPr>
          <a:lstStyle/>
          <a:p>
            <a:r>
              <a:rPr lang="sv-FI" dirty="0"/>
              <a:t>Järven äter också kadaver </a:t>
            </a:r>
            <a:br>
              <a:rPr lang="sv-FI" dirty="0"/>
            </a:br>
            <a:r>
              <a:rPr lang="sv-FI" dirty="0"/>
              <a:t>som andra rovdjur lämnat efter sig</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Järven också äter kadaver som andra rovdjur lämnat efter sig.</a:t>
            </a:r>
            <a:endParaRPr lang="fi-FI" dirty="0"/>
          </a:p>
          <a:p>
            <a:pPr lvl="0"/>
            <a:r>
              <a:rPr lang="sv-FI" dirty="0"/>
              <a:t>Speciellt i södra Finland, där det inte finns renar, tillgodogör sig järven ofta av rester av bytesdjur som en vargflock har fällt. Järven slukar sin mat, för vargarna kan när som helst komma tillbaka och döda järven.</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42</a:t>
            </a:fld>
            <a:endParaRPr lang="en-FI" sz="1000" dirty="0">
              <a:solidFill>
                <a:srgbClr val="B2CDE5"/>
              </a:solidFill>
            </a:endParaRPr>
          </a:p>
        </p:txBody>
      </p:sp>
      <p:pic>
        <p:nvPicPr>
          <p:cNvPr id="10" name="Kuvan paikkamerkki 9" descr="En järv vid ett älgkadaver. I bakgrunden syns en flock på fem vargar som avlägsnar sig. Bredvid kadavret är en liten upphöjning där järven har gömt en köttbit.">
            <a:extLst>
              <a:ext uri="{FF2B5EF4-FFF2-40B4-BE49-F238E27FC236}">
                <a16:creationId xmlns:a16="http://schemas.microsoft.com/office/drawing/2014/main" id="{7064C0F0-1477-42B6-A123-3AB8FFF1354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09712" y="1213575"/>
            <a:ext cx="8790273" cy="5644425"/>
          </a:xfrm>
        </p:spPr>
      </p:pic>
      <p:sp>
        <p:nvSpPr>
          <p:cNvPr id="8" name="Footer Placeholder 5">
            <a:extLst>
              <a:ext uri="{FF2B5EF4-FFF2-40B4-BE49-F238E27FC236}">
                <a16:creationId xmlns:a16="http://schemas.microsoft.com/office/drawing/2014/main" id="{310CC6DF-AF70-4E70-B277-83C0C4CB909C}"/>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1298583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fontScale="90000"/>
          </a:bodyPr>
          <a:lstStyle/>
          <a:p>
            <a:r>
              <a:rPr lang="sv-SE" dirty="0"/>
              <a:t>Järven har de starkaste käkarna av de stora rovdjuren </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Om järven inte orkar äta upp allt på en gång, gömmer den resten och återvänder senare.</a:t>
            </a:r>
            <a:endParaRPr lang="fi-FI" dirty="0"/>
          </a:p>
          <a:p>
            <a:r>
              <a:rPr lang="sv-FI" dirty="0"/>
              <a:t>Järven har de starkaste käkarna av de stora rovdjuren och den kan krossa bytesdjurens ben och utnyttja dem som föda. </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43</a:t>
            </a:fld>
            <a:endParaRPr lang="en-FI" sz="1000" dirty="0">
              <a:solidFill>
                <a:srgbClr val="B2CDE5"/>
              </a:solidFill>
            </a:endParaRPr>
          </a:p>
        </p:txBody>
      </p:sp>
      <p:pic>
        <p:nvPicPr>
          <p:cNvPr id="10" name="Kuvan paikkamerkki 9" descr="Järven äter ett ben.">
            <a:extLst>
              <a:ext uri="{FF2B5EF4-FFF2-40B4-BE49-F238E27FC236}">
                <a16:creationId xmlns:a16="http://schemas.microsoft.com/office/drawing/2014/main" id="{D3834F44-AECE-448F-B0D2-012D446B07D9}"/>
              </a:ext>
            </a:extLst>
          </p:cNvPr>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a:stretch/>
        </p:blipFill>
        <p:spPr>
          <a:xfrm>
            <a:off x="3301941" y="1213574"/>
            <a:ext cx="8339339" cy="5279299"/>
          </a:xfrm>
        </p:spPr>
      </p:pic>
      <p:sp>
        <p:nvSpPr>
          <p:cNvPr id="9" name="Footer Placeholder 5">
            <a:extLst>
              <a:ext uri="{FF2B5EF4-FFF2-40B4-BE49-F238E27FC236}">
                <a16:creationId xmlns:a16="http://schemas.microsoft.com/office/drawing/2014/main" id="{07A7E6CD-7166-4B2A-A020-D3464DE3931F}"/>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288304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Järven har plåtmage</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Järven har plåtmage som klarar av till och med skämt kött.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44</a:t>
            </a:fld>
            <a:endParaRPr lang="en-FI" sz="1000" dirty="0">
              <a:solidFill>
                <a:srgbClr val="B2CDE5"/>
              </a:solidFill>
            </a:endParaRPr>
          </a:p>
        </p:txBody>
      </p:sp>
      <p:pic>
        <p:nvPicPr>
          <p:cNvPr id="9" name="Kuvan paikkamerkki 8" descr="Järven äter skämt kött.">
            <a:extLst>
              <a:ext uri="{FF2B5EF4-FFF2-40B4-BE49-F238E27FC236}">
                <a16:creationId xmlns:a16="http://schemas.microsoft.com/office/drawing/2014/main" id="{E5B8DE02-091E-4A38-9CB7-E94EE327D113}"/>
              </a:ext>
            </a:extLst>
          </p:cNvPr>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a:stretch/>
        </p:blipFill>
        <p:spPr>
          <a:xfrm>
            <a:off x="3152199" y="1336511"/>
            <a:ext cx="8925500" cy="5156363"/>
          </a:xfrm>
        </p:spPr>
      </p:pic>
      <p:sp>
        <p:nvSpPr>
          <p:cNvPr id="8" name="Footer Placeholder 5">
            <a:extLst>
              <a:ext uri="{FF2B5EF4-FFF2-40B4-BE49-F238E27FC236}">
                <a16:creationId xmlns:a16="http://schemas.microsoft.com/office/drawing/2014/main" id="{895AA998-3115-4D9F-9290-387B78D5ABF7}"/>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5190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79ACA6-7F40-465B-BE80-AF87D53C3E01}"/>
              </a:ext>
            </a:extLst>
          </p:cNvPr>
          <p:cNvSpPr>
            <a:spLocks noGrp="1"/>
          </p:cNvSpPr>
          <p:nvPr>
            <p:ph type="title"/>
          </p:nvPr>
        </p:nvSpPr>
        <p:spPr/>
        <p:txBody>
          <a:bodyPr>
            <a:normAutofit fontScale="90000"/>
          </a:bodyPr>
          <a:lstStyle/>
          <a:p>
            <a:r>
              <a:rPr lang="sv-FI" dirty="0"/>
              <a:t>Nalle, bamse, </a:t>
            </a:r>
            <a:r>
              <a:rPr lang="sv-FI" dirty="0" err="1"/>
              <a:t>myrtass</a:t>
            </a:r>
            <a:r>
              <a:rPr lang="sv-FI" dirty="0"/>
              <a:t>, bjässe</a:t>
            </a:r>
            <a:br>
              <a:rPr lang="sv-FI" dirty="0"/>
            </a:br>
            <a:r>
              <a:rPr lang="sv-FI" dirty="0"/>
              <a:t>– björnen har många smeknamn</a:t>
            </a:r>
          </a:p>
        </p:txBody>
      </p:sp>
      <p:pic>
        <p:nvPicPr>
          <p:cNvPr id="7" name="Kuvan paikkamerkki 6" descr="Björn">
            <a:extLst>
              <a:ext uri="{FF2B5EF4-FFF2-40B4-BE49-F238E27FC236}">
                <a16:creationId xmlns:a16="http://schemas.microsoft.com/office/drawing/2014/main" id="{004E7941-C62B-4A2A-8656-5AF9C043480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82722" y="1444462"/>
            <a:ext cx="8797802" cy="5413538"/>
          </a:xfrm>
        </p:spPr>
      </p:pic>
      <p:sp>
        <p:nvSpPr>
          <p:cNvPr id="5" name="Tekstin paikkamerkki 4">
            <a:extLst>
              <a:ext uri="{FF2B5EF4-FFF2-40B4-BE49-F238E27FC236}">
                <a16:creationId xmlns:a16="http://schemas.microsoft.com/office/drawing/2014/main" id="{EE156A0E-DAC3-447C-8E87-45DB7391A08A}"/>
              </a:ext>
            </a:extLst>
          </p:cNvPr>
          <p:cNvSpPr>
            <a:spLocks noGrp="1"/>
          </p:cNvSpPr>
          <p:nvPr>
            <p:ph type="body" sz="quarter" idx="15"/>
          </p:nvPr>
        </p:nvSpPr>
        <p:spPr>
          <a:xfrm>
            <a:off x="292015" y="1444462"/>
            <a:ext cx="2601912" cy="4737282"/>
          </a:xfrm>
        </p:spPr>
        <p:txBody>
          <a:bodyPr>
            <a:normAutofit/>
          </a:bodyPr>
          <a:lstStyle/>
          <a:p>
            <a:r>
              <a:rPr lang="sv-FI" sz="2400" b="1" dirty="0"/>
              <a:t>Björnen är Finlands nationaldjur.</a:t>
            </a:r>
          </a:p>
          <a:p>
            <a:r>
              <a:rPr lang="sv-FI" sz="2400" dirty="0"/>
              <a:t>Trots sin storlek är björnen mycket vig.</a:t>
            </a:r>
          </a:p>
          <a:p>
            <a:r>
              <a:rPr lang="sv-FI" sz="2400" dirty="0"/>
              <a:t>Björnen är mycket bra på att klättra och en duktig simmare.</a:t>
            </a:r>
          </a:p>
        </p:txBody>
      </p:sp>
      <p:sp>
        <p:nvSpPr>
          <p:cNvPr id="4" name="Sisällön paikkamerkki 3">
            <a:extLst>
              <a:ext uri="{FF2B5EF4-FFF2-40B4-BE49-F238E27FC236}">
                <a16:creationId xmlns:a16="http://schemas.microsoft.com/office/drawing/2014/main" id="{AF2494E9-77D1-48B2-AF34-88230AA6B3D2}"/>
              </a:ext>
            </a:extLst>
          </p:cNvPr>
          <p:cNvSpPr>
            <a:spLocks noGrp="1"/>
          </p:cNvSpPr>
          <p:nvPr>
            <p:ph idx="14"/>
          </p:nvPr>
        </p:nvSpPr>
        <p:spPr>
          <a:xfrm>
            <a:off x="6977068" y="6443969"/>
            <a:ext cx="5203456" cy="365125"/>
          </a:xfrm>
        </p:spPr>
        <p:txBody>
          <a:body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
        <p:nvSpPr>
          <p:cNvPr id="8" name="Rectangle 13">
            <a:extLst>
              <a:ext uri="{FF2B5EF4-FFF2-40B4-BE49-F238E27FC236}">
                <a16:creationId xmlns:a16="http://schemas.microsoft.com/office/drawing/2014/main" id="{D15D1D87-754B-4944-AFAD-61785BA65D5D}"/>
              </a:ext>
              <a:ext uri="{C183D7F6-B498-43B3-948B-1728B52AA6E4}">
                <adec:decorative xmlns:adec="http://schemas.microsoft.com/office/drawing/2017/decorative" val="1"/>
              </a:ext>
            </a:extLst>
          </p:cNvPr>
          <p:cNvSpPr/>
          <p:nvPr/>
        </p:nvSpPr>
        <p:spPr>
          <a:xfrm>
            <a:off x="0" y="1444462"/>
            <a:ext cx="101947" cy="291972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ooter Placeholder 5">
            <a:extLst>
              <a:ext uri="{FF2B5EF4-FFF2-40B4-BE49-F238E27FC236}">
                <a16:creationId xmlns:a16="http://schemas.microsoft.com/office/drawing/2014/main" id="{D9C41616-533E-4DA7-9059-C0D1E553B90A}"/>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79791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p:txBody>
          <a:bodyPr/>
          <a:lstStyle/>
          <a:p>
            <a:r>
              <a:rPr lang="sv-FI" dirty="0"/>
              <a:t>Björnen kan bli hela 20–30 år gammal</a:t>
            </a:r>
          </a:p>
        </p:txBody>
      </p:sp>
      <p:pic>
        <p:nvPicPr>
          <p:cNvPr id="6" name="Kuva 6" descr="Björn">
            <a:extLst>
              <a:ext uri="{FF2B5EF4-FFF2-40B4-BE49-F238E27FC236}">
                <a16:creationId xmlns:a16="http://schemas.microsoft.com/office/drawing/2014/main" id="{1F7AA010-0CC1-46E9-AE9F-94BCA699A31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p:txBody>
          <a:bodyPr>
            <a:normAutofit/>
          </a:bodyPr>
          <a:lstStyle/>
          <a:p>
            <a:r>
              <a:rPr lang="sv-FI" sz="2400" dirty="0"/>
              <a:t>Björnen saknar naturliga fiender.</a:t>
            </a:r>
          </a:p>
          <a:p>
            <a:r>
              <a:rPr lang="sv-FI" sz="2400" dirty="0"/>
              <a:t>Björnen är nyfiken men går i allmänhet undan för människan.</a:t>
            </a:r>
          </a:p>
          <a:p>
            <a:r>
              <a:rPr lang="sv-FI" sz="2400" dirty="0"/>
              <a:t>Oftast märker människan inte ens björnen.</a:t>
            </a:r>
          </a:p>
          <a:p>
            <a:r>
              <a:rPr lang="sv-FI" sz="2400" dirty="0"/>
              <a:t>Björnen rör sig i mest i skymningen och nattetid.</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F800F7A-A8FE-4DE2-A23F-4AE4EB6FD170}"/>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977068" y="561506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212850"/>
            <a:ext cx="101947" cy="440221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79245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FF2B5EF4-FFF2-40B4-BE49-F238E27FC236}">
                <a16:creationId xmlns:a16="http://schemas.microsoft.com/office/drawing/2014/main" id="{382547D1-6B3A-486B-B9E4-B8387CDB049A}"/>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2993012" y="374814"/>
            <a:ext cx="12192000" cy="723446"/>
          </a:xfrm>
        </p:spPr>
        <p:txBody>
          <a:bodyPr/>
          <a:lstStyle/>
          <a:p>
            <a:r>
              <a:rPr lang="sv-FI" dirty="0">
                <a:solidFill>
                  <a:schemeClr val="bg1"/>
                </a:solidFill>
                <a:highlight>
                  <a:srgbClr val="37546D"/>
                </a:highlight>
              </a:rPr>
              <a:t>Kännetecken för björnen</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dirty="0">
                <a:solidFill>
                  <a:schemeClr val="bg1"/>
                </a:solidFill>
                <a:latin typeface="Calibri" panose="020F0502020204030204" pitchFamily="34" charset="0"/>
                <a:cs typeface="Calibri" panose="020F0502020204030204" pitchFamily="34" charset="0"/>
              </a:rPr>
              <a:t>© Mari Tikkunen/Finlands viltcentral</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6935727" y="2108463"/>
            <a:ext cx="3476640" cy="499111"/>
          </a:xfrm>
        </p:spPr>
        <p:txBody>
          <a:bodyPr>
            <a:noAutofit/>
          </a:bodyPr>
          <a:lstStyle/>
          <a:p>
            <a:pPr algn="ctr"/>
            <a:r>
              <a:rPr lang="sv-FI" sz="3200" b="1">
                <a:solidFill>
                  <a:schemeClr val="bg1"/>
                </a:solidFill>
                <a:highlight>
                  <a:srgbClr val="37546D"/>
                </a:highlight>
              </a:rPr>
              <a:t>Runda öron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6674918" y="379063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Lurvig brun päls</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9005378" y="298098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Stubbsvans</a:t>
            </a:r>
          </a:p>
        </p:txBody>
      </p:sp>
      <p:sp>
        <p:nvSpPr>
          <p:cNvPr id="13" name="Tekstin paikkamerkki 4">
            <a:extLst>
              <a:ext uri="{FF2B5EF4-FFF2-40B4-BE49-F238E27FC236}">
                <a16:creationId xmlns:a16="http://schemas.microsoft.com/office/drawing/2014/main" id="{F81C6CA3-011E-4924-B6FF-22AD5F3DB63C}"/>
              </a:ext>
            </a:extLst>
          </p:cNvPr>
          <p:cNvSpPr txBox="1">
            <a:spLocks/>
          </p:cNvSpPr>
          <p:nvPr/>
        </p:nvSpPr>
        <p:spPr>
          <a:xfrm>
            <a:off x="8562563" y="4645714"/>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björnhanne kan väga upp till 300 kg!</a:t>
            </a:r>
          </a:p>
        </p:txBody>
      </p:sp>
    </p:spTree>
    <p:extLst>
      <p:ext uri="{BB962C8B-B14F-4D97-AF65-F5344CB8AC3E}">
        <p14:creationId xmlns:p14="http://schemas.microsoft.com/office/powerpoint/2010/main" val="15373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björnar?</a:t>
            </a:r>
          </a:p>
        </p:txBody>
      </p:sp>
      <p:pic>
        <p:nvPicPr>
          <p:cNvPr id="11" name="Kuva 10" descr="Björnspår i blöt mark. Björnen har fem tår.">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6"/>
          <a:stretch/>
        </p:blipFill>
        <p:spPr>
          <a:xfrm>
            <a:off x="7556451" y="0"/>
            <a:ext cx="4635549" cy="6863182"/>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a:t>Enligt beståndsberäkningen år 2020 finns det 2 680–2 920 björnar i Finland.</a:t>
            </a:r>
          </a:p>
          <a:p>
            <a:r>
              <a:rPr lang="sv-FI" sz="2400"/>
              <a:t>Kartan beskriver </a:t>
            </a:r>
            <a:r>
              <a:rPr lang="sv-FI" sz="2400" b="1"/>
              <a:t>observationer</a:t>
            </a:r>
            <a:r>
              <a:rPr lang="sv-FI" sz="2400"/>
              <a:t> av björnar år 2020.</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pic>
        <p:nvPicPr>
          <p:cNvPr id="8" name="Sisällön paikkamerkki 4" descr="En bild som visar karta ">
            <a:extLst>
              <a:ext uri="{FF2B5EF4-FFF2-40B4-BE49-F238E27FC236}">
                <a16:creationId xmlns:a16="http://schemas.microsoft.com/office/drawing/2014/main" id="{9F3E4814-D004-4069-834C-C8AF537F10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4640" y="870857"/>
            <a:ext cx="3603215"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Visuri/Finlands viltcentral</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ekstiruutu 11">
            <a:extLst>
              <a:ext uri="{FF2B5EF4-FFF2-40B4-BE49-F238E27FC236}">
                <a16:creationId xmlns:a16="http://schemas.microsoft.com/office/drawing/2014/main" id="{FC9563B4-20D6-4A8A-B7A2-95E6D79F75AF}"/>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5" name="Tekstiruutu 14">
            <a:extLst>
              <a:ext uri="{FF2B5EF4-FFF2-40B4-BE49-F238E27FC236}">
                <a16:creationId xmlns:a16="http://schemas.microsoft.com/office/drawing/2014/main" id="{6232424F-BF79-4B1D-81F8-DF04DACB874E}"/>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20657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Björnen är en allätare</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1503478"/>
          </a:xfrm>
        </p:spPr>
        <p:txBody>
          <a:bodyPr anchor="t">
            <a:normAutofit/>
          </a:bodyPr>
          <a:lstStyle/>
          <a:p>
            <a:r>
              <a:rPr lang="sv-SE" sz="2400" dirty="0"/>
              <a:t>Björnen är en allätare, och över hälften av björnens föda består faktiskt av annat än kött.</a:t>
            </a:r>
            <a:endParaRPr lang="fi-FI" sz="2400" dirty="0"/>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5034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Björnen är en allätare.&#10;Björnens matsedel består av&#10;25 % hjortdjurs kalvar/kid, renar och kadaver&#10;40 % skogsbär, som blåbär och lingon&#10;10 % spannmål och växter, som rötter och havre&#10;5 % fisk&#10;20 % insekter, som larver, myror, myrägg, och honung">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4740468" y="230746"/>
            <a:ext cx="7696633" cy="6843427"/>
          </a:xfrm>
        </p:spPr>
      </p:pic>
      <p:sp>
        <p:nvSpPr>
          <p:cNvPr id="9" name="Footer Placeholder 5">
            <a:extLst>
              <a:ext uri="{FF2B5EF4-FFF2-40B4-BE49-F238E27FC236}">
                <a16:creationId xmlns:a16="http://schemas.microsoft.com/office/drawing/2014/main" id="{3963BF76-EB6C-439C-AF63-2F3F3577DA4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99867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4D5EC-6560-47A0-9CF6-7FCC6F9FC422}">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813</TotalTime>
  <Words>2725</Words>
  <Application>Microsoft Office PowerPoint</Application>
  <PresentationFormat>Laajakuva</PresentationFormat>
  <Paragraphs>313</Paragraphs>
  <Slides>44</Slides>
  <Notes>37</Notes>
  <HiddenSlides>0</HiddenSlides>
  <MMClips>6</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44</vt:i4>
      </vt:variant>
    </vt:vector>
  </HeadingPairs>
  <TitlesOfParts>
    <vt:vector size="49" baseType="lpstr">
      <vt:lpstr>Arial</vt:lpstr>
      <vt:lpstr>Calibri</vt:lpstr>
      <vt:lpstr>Calibri Light</vt:lpstr>
      <vt:lpstr>Rockwell</vt:lpstr>
      <vt:lpstr>Office Theme</vt:lpstr>
      <vt:lpstr>De stora rovdjuren i Finland</vt:lpstr>
      <vt:lpstr>I Finland lever fyra stora rovdjur. Vet du vilka de är?</vt:lpstr>
      <vt:lpstr>Video om de stora rovdjuren</vt:lpstr>
      <vt:lpstr>Vilket är störst av de stora rovdjuren?</vt:lpstr>
      <vt:lpstr>Nalle, bamse, myrtass, bjässe – björnen har många smeknamn</vt:lpstr>
      <vt:lpstr>Björnen kan bli hela 20–30 år gammal</vt:lpstr>
      <vt:lpstr>Kännetecken för björnen</vt:lpstr>
      <vt:lpstr>Var påträffas björnar?</vt:lpstr>
      <vt:lpstr>Björnen är en allätare</vt:lpstr>
      <vt:lpstr>Björnens år: sommar</vt:lpstr>
      <vt:lpstr>Björnens år: höst</vt:lpstr>
      <vt:lpstr>Björnens år: vinter</vt:lpstr>
      <vt:lpstr>Björnens år: vår</vt:lpstr>
      <vt:lpstr>Kan du gissa vilket djur som låter?</vt:lpstr>
      <vt:lpstr>Det är ju vargen!</vt:lpstr>
      <vt:lpstr>Vargen ylar</vt:lpstr>
      <vt:lpstr>Vargen är ett stort hunddjur</vt:lpstr>
      <vt:lpstr>Vargen lever i familjegrupper</vt:lpstr>
      <vt:lpstr>Ett vargpar etablerar revir</vt:lpstr>
      <vt:lpstr>Kännetecken för vargen</vt:lpstr>
      <vt:lpstr>Var påträffas vargar?</vt:lpstr>
      <vt:lpstr>Vargen äter främst kött</vt:lpstr>
      <vt:lpstr>Vargens år video</vt:lpstr>
      <vt:lpstr>Kan du gissa vilket djur som låter?</vt:lpstr>
      <vt:lpstr>Det är ju ett lodjur!</vt:lpstr>
      <vt:lpstr>Lodjuret är det enda kattdjuret i vår natur</vt:lpstr>
      <vt:lpstr>Kännetecken för lodjuret</vt:lpstr>
      <vt:lpstr>Var påträffas lodjur?</vt:lpstr>
      <vt:lpstr>Lon äter enbart kött</vt:lpstr>
      <vt:lpstr>Fem fakta som du inte visste om lodjuret (1/5)</vt:lpstr>
      <vt:lpstr>Fem fakta som du inte visste om lodjuret (2/5)</vt:lpstr>
      <vt:lpstr>Fem fakta som du inte visste om lodjuret (3/5)</vt:lpstr>
      <vt:lpstr>Fem fakta som du inte visste om lodjuret (4/5)</vt:lpstr>
      <vt:lpstr>Fem fakta som du inte visste om lodjuret (5/5)</vt:lpstr>
      <vt:lpstr>Björnen är det största av rovdjuren. Vilket är det minsta av våra stora rovdjur?</vt:lpstr>
      <vt:lpstr>Järven är det minsta av de stora rovdjuren</vt:lpstr>
      <vt:lpstr>Järven lever ensam</vt:lpstr>
      <vt:lpstr>Kännetecken för järven</vt:lpstr>
      <vt:lpstr>Var påträffas järven?</vt:lpstr>
      <vt:lpstr>Järven äter mångsidigt</vt:lpstr>
      <vt:lpstr>Järven är en skicklig jägare</vt:lpstr>
      <vt:lpstr>Järven äter också kadaver  som andra rovdjur lämnat efter sig</vt:lpstr>
      <vt:lpstr>Järven har de starkaste käkarna av de stora rovdjuren </vt:lpstr>
      <vt:lpstr>Järven har plåtmage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fyra stora rovdjuren i Finland</dc:title>
  <dc:creator>Jukka Fordell</dc:creator>
  <cp:lastModifiedBy>Ala-Kurikka Iina (LUKE)</cp:lastModifiedBy>
  <cp:revision>42</cp:revision>
  <dcterms:created xsi:type="dcterms:W3CDTF">2021-04-28T07:26:09Z</dcterms:created>
  <dcterms:modified xsi:type="dcterms:W3CDTF">2021-10-08T12:00:01Z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